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3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4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5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7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8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19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0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1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2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23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7.xml" ContentType="application/vnd.openxmlformats-officedocument.presentationml.notesSlide+xml"/>
  <Override PartName="/ppt/tags/tag32.xml" ContentType="application/vnd.openxmlformats-officedocument.presentationml.tags+xml"/>
  <Override PartName="/ppt/notesSlides/notesSlide18.xml" ContentType="application/vnd.openxmlformats-officedocument.presentationml.notesSlide+xml"/>
  <Override PartName="/ppt/tags/tag33.xml" ContentType="application/vnd.openxmlformats-officedocument.presentationml.tags+xml"/>
  <Override PartName="/ppt/notesSlides/notesSlide19.xml" ContentType="application/vnd.openxmlformats-officedocument.presentationml.notesSlide+xml"/>
  <Override PartName="/ppt/tags/tag34.xml" ContentType="application/vnd.openxmlformats-officedocument.presentationml.tags+xml"/>
  <Override PartName="/ppt/notesSlides/notesSlide20.xml" ContentType="application/vnd.openxmlformats-officedocument.presentationml.notesSlide+xml"/>
  <Override PartName="/ppt/tags/tag35.xml" ContentType="application/vnd.openxmlformats-officedocument.presentationml.tags+xml"/>
  <Override PartName="/ppt/notesSlides/notesSlide21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2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3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4.xml" ContentType="application/vnd.openxmlformats-officedocument.presentationml.notesSlide+xml"/>
  <Override PartName="/ppt/tags/tag42.xml" ContentType="application/vnd.openxmlformats-officedocument.presentationml.tags+xml"/>
  <Override PartName="/ppt/notesSlides/notesSlide25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45.xml" ContentType="application/vnd.openxmlformats-officedocument.presentationml.tags+xml"/>
  <Override PartName="/ppt/notesSlides/notesSlide28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9.xml" ContentType="application/vnd.openxmlformats-officedocument.presentationml.notesSlide+xml"/>
  <Override PartName="/ppt/tags/tag51.xml" ContentType="application/vnd.openxmlformats-officedocument.presentationml.tags+xml"/>
  <Override PartName="/ppt/notesSlides/notesSlide30.xml" ContentType="application/vnd.openxmlformats-officedocument.presentationml.notesSlide+xml"/>
  <Override PartName="/ppt/tags/tag52.xml" ContentType="application/vnd.openxmlformats-officedocument.presentationml.tags+xml"/>
  <Override PartName="/ppt/notesSlides/notesSlide31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32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33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34.xml" ContentType="application/vnd.openxmlformats-officedocument.presentationml.notesSlide+xml"/>
  <Override PartName="/ppt/tags/tag60.xml" ContentType="application/vnd.openxmlformats-officedocument.presentationml.tags+xml"/>
  <Override PartName="/ppt/notesSlides/notesSlide35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36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7" r:id="rId2"/>
    <p:sldMasterId id="2147483660" r:id="rId3"/>
    <p:sldMasterId id="2147483662" r:id="rId4"/>
    <p:sldMasterId id="2147483668" r:id="rId5"/>
    <p:sldMasterId id="2147483670" r:id="rId6"/>
    <p:sldMasterId id="2147484205" r:id="rId7"/>
    <p:sldMasterId id="2147484219" r:id="rId8"/>
    <p:sldMasterId id="2147484233" r:id="rId9"/>
    <p:sldMasterId id="2147484269" r:id="rId10"/>
    <p:sldMasterId id="2147484283" r:id="rId11"/>
    <p:sldMasterId id="2147484297" r:id="rId12"/>
    <p:sldMasterId id="2147484312" r:id="rId13"/>
    <p:sldMasterId id="2147484326" r:id="rId14"/>
    <p:sldMasterId id="2147484352" r:id="rId15"/>
    <p:sldMasterId id="2147484653" r:id="rId16"/>
    <p:sldMasterId id="2147484667" r:id="rId17"/>
    <p:sldMasterId id="2147484829" r:id="rId18"/>
    <p:sldMasterId id="2147484841" r:id="rId19"/>
    <p:sldMasterId id="2147484854" r:id="rId20"/>
    <p:sldMasterId id="2147484867" r:id="rId21"/>
    <p:sldMasterId id="2147484880" r:id="rId22"/>
    <p:sldMasterId id="2147484892" r:id="rId23"/>
    <p:sldMasterId id="2147484904" r:id="rId24"/>
  </p:sldMasterIdLst>
  <p:notesMasterIdLst>
    <p:notesMasterId r:id="rId158"/>
  </p:notesMasterIdLst>
  <p:sldIdLst>
    <p:sldId id="771" r:id="rId25"/>
    <p:sldId id="761" r:id="rId26"/>
    <p:sldId id="766" r:id="rId27"/>
    <p:sldId id="762" r:id="rId28"/>
    <p:sldId id="666" r:id="rId29"/>
    <p:sldId id="580" r:id="rId30"/>
    <p:sldId id="667" r:id="rId31"/>
    <p:sldId id="668" r:id="rId32"/>
    <p:sldId id="669" r:id="rId33"/>
    <p:sldId id="670" r:id="rId34"/>
    <p:sldId id="671" r:id="rId35"/>
    <p:sldId id="759" r:id="rId36"/>
    <p:sldId id="673" r:id="rId37"/>
    <p:sldId id="674" r:id="rId38"/>
    <p:sldId id="675" r:id="rId39"/>
    <p:sldId id="676" r:id="rId40"/>
    <p:sldId id="373" r:id="rId41"/>
    <p:sldId id="375" r:id="rId42"/>
    <p:sldId id="677" r:id="rId43"/>
    <p:sldId id="377" r:id="rId44"/>
    <p:sldId id="379" r:id="rId45"/>
    <p:sldId id="381" r:id="rId46"/>
    <p:sldId id="757" r:id="rId47"/>
    <p:sldId id="680" r:id="rId48"/>
    <p:sldId id="681" r:id="rId49"/>
    <p:sldId id="682" r:id="rId50"/>
    <p:sldId id="683" r:id="rId51"/>
    <p:sldId id="685" r:id="rId52"/>
    <p:sldId id="688" r:id="rId53"/>
    <p:sldId id="388" r:id="rId54"/>
    <p:sldId id="389" r:id="rId55"/>
    <p:sldId id="391" r:id="rId56"/>
    <p:sldId id="773" r:id="rId57"/>
    <p:sldId id="768" r:id="rId58"/>
    <p:sldId id="397" r:id="rId59"/>
    <p:sldId id="764" r:id="rId60"/>
    <p:sldId id="399" r:id="rId61"/>
    <p:sldId id="402" r:id="rId62"/>
    <p:sldId id="408" r:id="rId63"/>
    <p:sldId id="410" r:id="rId64"/>
    <p:sldId id="689" r:id="rId65"/>
    <p:sldId id="412" r:id="rId66"/>
    <p:sldId id="413" r:id="rId67"/>
    <p:sldId id="414" r:id="rId68"/>
    <p:sldId id="415" r:id="rId69"/>
    <p:sldId id="416" r:id="rId70"/>
    <p:sldId id="417" r:id="rId71"/>
    <p:sldId id="691" r:id="rId72"/>
    <p:sldId id="692" r:id="rId73"/>
    <p:sldId id="693" r:id="rId74"/>
    <p:sldId id="694" r:id="rId75"/>
    <p:sldId id="696" r:id="rId76"/>
    <p:sldId id="423" r:id="rId77"/>
    <p:sldId id="697" r:id="rId78"/>
    <p:sldId id="589" r:id="rId79"/>
    <p:sldId id="698" r:id="rId80"/>
    <p:sldId id="699" r:id="rId81"/>
    <p:sldId id="700" r:id="rId82"/>
    <p:sldId id="429" r:id="rId83"/>
    <p:sldId id="591" r:id="rId84"/>
    <p:sldId id="702" r:id="rId85"/>
    <p:sldId id="703" r:id="rId86"/>
    <p:sldId id="704" r:id="rId87"/>
    <p:sldId id="705" r:id="rId88"/>
    <p:sldId id="706" r:id="rId89"/>
    <p:sldId id="708" r:id="rId90"/>
    <p:sldId id="709" r:id="rId91"/>
    <p:sldId id="710" r:id="rId92"/>
    <p:sldId id="772" r:id="rId93"/>
    <p:sldId id="774" r:id="rId94"/>
    <p:sldId id="711" r:id="rId95"/>
    <p:sldId id="715" r:id="rId96"/>
    <p:sldId id="718" r:id="rId97"/>
    <p:sldId id="720" r:id="rId98"/>
    <p:sldId id="721" r:id="rId99"/>
    <p:sldId id="606" r:id="rId100"/>
    <p:sldId id="722" r:id="rId101"/>
    <p:sldId id="723" r:id="rId102"/>
    <p:sldId id="724" r:id="rId103"/>
    <p:sldId id="459" r:id="rId104"/>
    <p:sldId id="725" r:id="rId105"/>
    <p:sldId id="727" r:id="rId106"/>
    <p:sldId id="728" r:id="rId107"/>
    <p:sldId id="729" r:id="rId108"/>
    <p:sldId id="730" r:id="rId109"/>
    <p:sldId id="731" r:id="rId110"/>
    <p:sldId id="611" r:id="rId111"/>
    <p:sldId id="614" r:id="rId112"/>
    <p:sldId id="615" r:id="rId113"/>
    <p:sldId id="732" r:id="rId114"/>
    <p:sldId id="486" r:id="rId115"/>
    <p:sldId id="487" r:id="rId116"/>
    <p:sldId id="734" r:id="rId117"/>
    <p:sldId id="619" r:id="rId118"/>
    <p:sldId id="621" r:id="rId119"/>
    <p:sldId id="623" r:id="rId120"/>
    <p:sldId id="491" r:id="rId121"/>
    <p:sldId id="735" r:id="rId122"/>
    <p:sldId id="624" r:id="rId123"/>
    <p:sldId id="625" r:id="rId124"/>
    <p:sldId id="495" r:id="rId125"/>
    <p:sldId id="736" r:id="rId126"/>
    <p:sldId id="737" r:id="rId127"/>
    <p:sldId id="738" r:id="rId128"/>
    <p:sldId id="739" r:id="rId129"/>
    <p:sldId id="740" r:id="rId130"/>
    <p:sldId id="633" r:id="rId131"/>
    <p:sldId id="742" r:id="rId132"/>
    <p:sldId id="743" r:id="rId133"/>
    <p:sldId id="492" r:id="rId134"/>
    <p:sldId id="497" r:id="rId135"/>
    <p:sldId id="744" r:id="rId136"/>
    <p:sldId id="499" r:id="rId137"/>
    <p:sldId id="500" r:id="rId138"/>
    <p:sldId id="745" r:id="rId139"/>
    <p:sldId id="747" r:id="rId140"/>
    <p:sldId id="641" r:id="rId141"/>
    <p:sldId id="643" r:id="rId142"/>
    <p:sldId id="645" r:id="rId143"/>
    <p:sldId id="748" r:id="rId144"/>
    <p:sldId id="749" r:id="rId145"/>
    <p:sldId id="524" r:id="rId146"/>
    <p:sldId id="750" r:id="rId147"/>
    <p:sldId id="752" r:id="rId148"/>
    <p:sldId id="532" r:id="rId149"/>
    <p:sldId id="535" r:id="rId150"/>
    <p:sldId id="753" r:id="rId151"/>
    <p:sldId id="754" r:id="rId152"/>
    <p:sldId id="541" r:id="rId153"/>
    <p:sldId id="543" r:id="rId154"/>
    <p:sldId id="756" r:id="rId155"/>
    <p:sldId id="755" r:id="rId156"/>
    <p:sldId id="574" r:id="rId157"/>
  </p:sldIdLst>
  <p:sldSz cx="121920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e" initials="R" lastIdx="48" clrIdx="0"/>
  <p:cmAuthor id="1" name="Walter Tschoepe" initials="WT" lastIdx="2" clrIdx="1">
    <p:extLst>
      <p:ext uri="{19B8F6BF-5375-455C-9EA6-DF929625EA0E}">
        <p15:presenceInfo xmlns:p15="http://schemas.microsoft.com/office/powerpoint/2012/main" xmlns="" userId="4c76373fdb8bf00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000"/>
    <a:srgbClr val="66FFFF"/>
    <a:srgbClr val="993366"/>
    <a:srgbClr val="FFDC79"/>
    <a:srgbClr val="FFFF00"/>
    <a:srgbClr val="3333FF"/>
    <a:srgbClr val="FF0000"/>
    <a:srgbClr val="0000CC"/>
    <a:srgbClr val="C3B9B9"/>
    <a:srgbClr val="2E3F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84615" autoAdjust="0"/>
  </p:normalViewPr>
  <p:slideViewPr>
    <p:cSldViewPr>
      <p:cViewPr>
        <p:scale>
          <a:sx n="75" d="100"/>
          <a:sy n="75" d="100"/>
        </p:scale>
        <p:origin x="-1290" y="-9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4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117" Type="http://schemas.openxmlformats.org/officeDocument/2006/relationships/slide" Target="slides/slide9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slide" Target="slides/slide60.xml"/><Relationship Id="rId89" Type="http://schemas.openxmlformats.org/officeDocument/2006/relationships/slide" Target="slides/slide65.xml"/><Relationship Id="rId112" Type="http://schemas.openxmlformats.org/officeDocument/2006/relationships/slide" Target="slides/slide88.xml"/><Relationship Id="rId133" Type="http://schemas.openxmlformats.org/officeDocument/2006/relationships/slide" Target="slides/slide109.xml"/><Relationship Id="rId138" Type="http://schemas.openxmlformats.org/officeDocument/2006/relationships/slide" Target="slides/slide114.xml"/><Relationship Id="rId154" Type="http://schemas.openxmlformats.org/officeDocument/2006/relationships/slide" Target="slides/slide130.xml"/><Relationship Id="rId159" Type="http://schemas.openxmlformats.org/officeDocument/2006/relationships/commentAuthors" Target="commentAuthor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102" Type="http://schemas.openxmlformats.org/officeDocument/2006/relationships/slide" Target="slides/slide78.xml"/><Relationship Id="rId123" Type="http://schemas.openxmlformats.org/officeDocument/2006/relationships/slide" Target="slides/slide99.xml"/><Relationship Id="rId128" Type="http://schemas.openxmlformats.org/officeDocument/2006/relationships/slide" Target="slides/slide104.xml"/><Relationship Id="rId144" Type="http://schemas.openxmlformats.org/officeDocument/2006/relationships/slide" Target="slides/slide120.xml"/><Relationship Id="rId149" Type="http://schemas.openxmlformats.org/officeDocument/2006/relationships/slide" Target="slides/slide12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6.xml"/><Relationship Id="rId95" Type="http://schemas.openxmlformats.org/officeDocument/2006/relationships/slide" Target="slides/slide71.xml"/><Relationship Id="rId160" Type="http://schemas.openxmlformats.org/officeDocument/2006/relationships/presProps" Target="presProps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113" Type="http://schemas.openxmlformats.org/officeDocument/2006/relationships/slide" Target="slides/slide89.xml"/><Relationship Id="rId118" Type="http://schemas.openxmlformats.org/officeDocument/2006/relationships/slide" Target="slides/slide94.xml"/><Relationship Id="rId134" Type="http://schemas.openxmlformats.org/officeDocument/2006/relationships/slide" Target="slides/slide110.xml"/><Relationship Id="rId139" Type="http://schemas.openxmlformats.org/officeDocument/2006/relationships/slide" Target="slides/slide115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150" Type="http://schemas.openxmlformats.org/officeDocument/2006/relationships/slide" Target="slides/slide126.xml"/><Relationship Id="rId155" Type="http://schemas.openxmlformats.org/officeDocument/2006/relationships/slide" Target="slides/slide13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59" Type="http://schemas.openxmlformats.org/officeDocument/2006/relationships/slide" Target="slides/slide35.xml"/><Relationship Id="rId103" Type="http://schemas.openxmlformats.org/officeDocument/2006/relationships/slide" Target="slides/slide79.xml"/><Relationship Id="rId108" Type="http://schemas.openxmlformats.org/officeDocument/2006/relationships/slide" Target="slides/slide84.xml"/><Relationship Id="rId124" Type="http://schemas.openxmlformats.org/officeDocument/2006/relationships/slide" Target="slides/slide100.xml"/><Relationship Id="rId129" Type="http://schemas.openxmlformats.org/officeDocument/2006/relationships/slide" Target="slides/slide105.xml"/><Relationship Id="rId54" Type="http://schemas.openxmlformats.org/officeDocument/2006/relationships/slide" Target="slides/slide30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91" Type="http://schemas.openxmlformats.org/officeDocument/2006/relationships/slide" Target="slides/slide67.xml"/><Relationship Id="rId96" Type="http://schemas.openxmlformats.org/officeDocument/2006/relationships/slide" Target="slides/slide72.xml"/><Relationship Id="rId140" Type="http://schemas.openxmlformats.org/officeDocument/2006/relationships/slide" Target="slides/slide116.xml"/><Relationship Id="rId145" Type="http://schemas.openxmlformats.org/officeDocument/2006/relationships/slide" Target="slides/slide121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6" Type="http://schemas.openxmlformats.org/officeDocument/2006/relationships/slide" Target="slides/slide82.xml"/><Relationship Id="rId114" Type="http://schemas.openxmlformats.org/officeDocument/2006/relationships/slide" Target="slides/slide90.xml"/><Relationship Id="rId119" Type="http://schemas.openxmlformats.org/officeDocument/2006/relationships/slide" Target="slides/slide95.xml"/><Relationship Id="rId127" Type="http://schemas.openxmlformats.org/officeDocument/2006/relationships/slide" Target="slides/slide10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slide" Target="slides/slide62.xml"/><Relationship Id="rId94" Type="http://schemas.openxmlformats.org/officeDocument/2006/relationships/slide" Target="slides/slide70.xml"/><Relationship Id="rId99" Type="http://schemas.openxmlformats.org/officeDocument/2006/relationships/slide" Target="slides/slide75.xml"/><Relationship Id="rId101" Type="http://schemas.openxmlformats.org/officeDocument/2006/relationships/slide" Target="slides/slide77.xml"/><Relationship Id="rId122" Type="http://schemas.openxmlformats.org/officeDocument/2006/relationships/slide" Target="slides/slide98.xml"/><Relationship Id="rId130" Type="http://schemas.openxmlformats.org/officeDocument/2006/relationships/slide" Target="slides/slide106.xml"/><Relationship Id="rId135" Type="http://schemas.openxmlformats.org/officeDocument/2006/relationships/slide" Target="slides/slide111.xml"/><Relationship Id="rId143" Type="http://schemas.openxmlformats.org/officeDocument/2006/relationships/slide" Target="slides/slide119.xml"/><Relationship Id="rId148" Type="http://schemas.openxmlformats.org/officeDocument/2006/relationships/slide" Target="slides/slide124.xml"/><Relationship Id="rId151" Type="http://schemas.openxmlformats.org/officeDocument/2006/relationships/slide" Target="slides/slide127.xml"/><Relationship Id="rId156" Type="http://schemas.openxmlformats.org/officeDocument/2006/relationships/slide" Target="slides/slide1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109" Type="http://schemas.openxmlformats.org/officeDocument/2006/relationships/slide" Target="slides/slide8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97" Type="http://schemas.openxmlformats.org/officeDocument/2006/relationships/slide" Target="slides/slide73.xml"/><Relationship Id="rId104" Type="http://schemas.openxmlformats.org/officeDocument/2006/relationships/slide" Target="slides/slide80.xml"/><Relationship Id="rId120" Type="http://schemas.openxmlformats.org/officeDocument/2006/relationships/slide" Target="slides/slide96.xml"/><Relationship Id="rId125" Type="http://schemas.openxmlformats.org/officeDocument/2006/relationships/slide" Target="slides/slide101.xml"/><Relationship Id="rId141" Type="http://schemas.openxmlformats.org/officeDocument/2006/relationships/slide" Target="slides/slide117.xml"/><Relationship Id="rId146" Type="http://schemas.openxmlformats.org/officeDocument/2006/relationships/slide" Target="slides/slide12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92" Type="http://schemas.openxmlformats.org/officeDocument/2006/relationships/slide" Target="slides/slide68.xml"/><Relationship Id="rId16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slide" Target="slides/slide42.xml"/><Relationship Id="rId87" Type="http://schemas.openxmlformats.org/officeDocument/2006/relationships/slide" Target="slides/slide63.xml"/><Relationship Id="rId110" Type="http://schemas.openxmlformats.org/officeDocument/2006/relationships/slide" Target="slides/slide86.xml"/><Relationship Id="rId115" Type="http://schemas.openxmlformats.org/officeDocument/2006/relationships/slide" Target="slides/slide91.xml"/><Relationship Id="rId131" Type="http://schemas.openxmlformats.org/officeDocument/2006/relationships/slide" Target="slides/slide107.xml"/><Relationship Id="rId136" Type="http://schemas.openxmlformats.org/officeDocument/2006/relationships/slide" Target="slides/slide112.xml"/><Relationship Id="rId157" Type="http://schemas.openxmlformats.org/officeDocument/2006/relationships/slide" Target="slides/slide133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152" Type="http://schemas.openxmlformats.org/officeDocument/2006/relationships/slide" Target="slides/slide12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56" Type="http://schemas.openxmlformats.org/officeDocument/2006/relationships/slide" Target="slides/slide32.xml"/><Relationship Id="rId77" Type="http://schemas.openxmlformats.org/officeDocument/2006/relationships/slide" Target="slides/slide53.xml"/><Relationship Id="rId100" Type="http://schemas.openxmlformats.org/officeDocument/2006/relationships/slide" Target="slides/slide76.xml"/><Relationship Id="rId105" Type="http://schemas.openxmlformats.org/officeDocument/2006/relationships/slide" Target="slides/slide81.xml"/><Relationship Id="rId126" Type="http://schemas.openxmlformats.org/officeDocument/2006/relationships/slide" Target="slides/slide102.xml"/><Relationship Id="rId147" Type="http://schemas.openxmlformats.org/officeDocument/2006/relationships/slide" Target="slides/slide12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93" Type="http://schemas.openxmlformats.org/officeDocument/2006/relationships/slide" Target="slides/slide69.xml"/><Relationship Id="rId98" Type="http://schemas.openxmlformats.org/officeDocument/2006/relationships/slide" Target="slides/slide74.xml"/><Relationship Id="rId121" Type="http://schemas.openxmlformats.org/officeDocument/2006/relationships/slide" Target="slides/slide97.xml"/><Relationship Id="rId142" Type="http://schemas.openxmlformats.org/officeDocument/2006/relationships/slide" Target="slides/slide118.xml"/><Relationship Id="rId16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.xml"/><Relationship Id="rId46" Type="http://schemas.openxmlformats.org/officeDocument/2006/relationships/slide" Target="slides/slide22.xml"/><Relationship Id="rId67" Type="http://schemas.openxmlformats.org/officeDocument/2006/relationships/slide" Target="slides/slide43.xml"/><Relationship Id="rId116" Type="http://schemas.openxmlformats.org/officeDocument/2006/relationships/slide" Target="slides/slide92.xml"/><Relationship Id="rId137" Type="http://schemas.openxmlformats.org/officeDocument/2006/relationships/slide" Target="slides/slide113.xml"/><Relationship Id="rId158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62" Type="http://schemas.openxmlformats.org/officeDocument/2006/relationships/slide" Target="slides/slide38.xml"/><Relationship Id="rId83" Type="http://schemas.openxmlformats.org/officeDocument/2006/relationships/slide" Target="slides/slide59.xml"/><Relationship Id="rId88" Type="http://schemas.openxmlformats.org/officeDocument/2006/relationships/slide" Target="slides/slide64.xml"/><Relationship Id="rId111" Type="http://schemas.openxmlformats.org/officeDocument/2006/relationships/slide" Target="slides/slide87.xml"/><Relationship Id="rId132" Type="http://schemas.openxmlformats.org/officeDocument/2006/relationships/slide" Target="slides/slide108.xml"/><Relationship Id="rId153" Type="http://schemas.openxmlformats.org/officeDocument/2006/relationships/slide" Target="slides/slide1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9A43D36D-D725-4484-803D-BE568A1E9D92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984F7C2-6ACB-4F9D-96F8-10629529C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248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ythecalendar.com/are-you-confused-about-colossians-2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 2:  Handwriting of </a:t>
            </a:r>
            <a:r>
              <a:rPr lang="en-US" dirty="0" smtClean="0"/>
              <a:t>Ordinances, 1 </a:t>
            </a:r>
            <a:r>
              <a:rPr lang="en-US" smtClean="0"/>
              <a:t>hr:  </a:t>
            </a:r>
            <a:r>
              <a:rPr lang="en-US" dirty="0" smtClean="0"/>
              <a:t>Website</a:t>
            </a:r>
            <a:r>
              <a:rPr lang="en-US" dirty="0" smtClean="0"/>
              <a:t>: 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studythecalendar.com/are-you-confused-about-colossians-2/</a:t>
            </a:r>
            <a:r>
              <a:rPr lang="en-US" smtClean="0"/>
              <a:t>           </a:t>
            </a:r>
            <a:r>
              <a:rPr lang="en-US" dirty="0" err="1" smtClean="0"/>
              <a:t>Youtube</a:t>
            </a:r>
            <a:r>
              <a:rPr lang="en-US" dirty="0" smtClean="0"/>
              <a:t>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18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79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38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89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98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68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6AD9E6D-023E-480A-AA70-B31ED41A544A}" type="slidenum">
              <a:rPr lang="en-US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29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66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79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B99E1AA-3891-4C08-8487-88DA5545D00C}" type="slidenum">
              <a:rPr lang="en-US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9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84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813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51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28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FEFCB55-9FE1-47A3-8B4A-8A6549F2D9ED}" type="slidenum">
              <a:rPr lang="en-US">
                <a:solidFill>
                  <a:srgbClr val="000000"/>
                </a:solidFill>
              </a:rPr>
              <a:pPr/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20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39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A74F179-C7FE-4444-94B4-48BE1CCA8D99}" type="slidenum">
              <a:rPr lang="en-US">
                <a:solidFill>
                  <a:srgbClr val="000000"/>
                </a:solidFill>
              </a:rPr>
              <a:pPr/>
              <a:t>79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137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8F2D62B-09C9-47A8-86AF-F994BD4519D3}" type="slidenum">
              <a:rPr lang="en-US">
                <a:solidFill>
                  <a:srgbClr val="000000"/>
                </a:solidFill>
              </a:rPr>
              <a:pPr/>
              <a:t>84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228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8EE33CB6-97E0-4843-8299-C1A1E97BF33D}" type="slidenum">
              <a:rPr lang="en-US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hangingPunct="1"/>
              <a:t>85</a:t>
            </a:fld>
            <a:endParaRPr 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055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A59D12D8-74A2-4661-BF11-5F719658EE8D}" type="slidenum">
              <a:rPr lang="en-US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hangingPunct="1"/>
              <a:t>86</a:t>
            </a:fld>
            <a:endParaRPr 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869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59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260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323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73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08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91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665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735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621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45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24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18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00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13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61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84F7C2-6ACB-4F9D-96F8-10629529C1E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30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This is a command!</a:t>
            </a:r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69153B7-AC7F-4A83-9F3A-BC7AD01C71B4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2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AA191-05A6-4763-9AE5-129B66046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565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B5729-235B-40B4-9294-2D6ED3F1B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0368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44480-4C27-4037-BC69-7C940F9825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5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3AF2B-E1AE-4BA2-A653-F581E77EE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60915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83838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3C220-DEE8-4602-A401-A77A978C2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69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EEEB3-3F3F-4A69-8EDE-584BEC98E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6234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5486400"/>
            <a:ext cx="5389033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E513C-C891-4180-AC6E-24DCDA0CF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2664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E20A8-07EC-4BB9-885A-D6374278E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2545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79C7-FCDB-4546-9FF1-DD548CC16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0075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75433" y="6421439"/>
            <a:ext cx="101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1EB0C-FE54-4FF2-8C4F-B27553505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14733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832EB-03B2-43A5-9C9D-B67C5E4D0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40599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23144-EBA7-4970-9C90-63F33D8CA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7532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2D055-8F31-4504-AC06-4A8D274992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64011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41352-B1E8-4990-B6B3-FA71B318E1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257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3C8B4-DD87-4AC9-8059-F3465E89B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94050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E74B2-5BF7-4BDB-A86D-F9355522C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2725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17A8B-70E0-4E25-A454-CCA34C55B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26358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3841D-7344-4DEB-AFFD-703E2159D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8705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7E5F1-27FC-40FB-BD3B-929E1A808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2543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FE00E-9B9C-441E-818B-EE2C332DB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14090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B6ED6-5D43-4D7F-A973-6848A35C3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921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10DCB-D199-4789-BF43-D57DFA621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7133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08A0A-9767-4D7A-8BAE-21FB9FC6E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8197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29522-EA9B-4FD9-8A16-8EA9D48A1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10166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7D48A-590F-4DC3-A860-B672077C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6081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9C291-C7FC-4B4F-83D2-7A1FE12F07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57390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D6A5A-CDE8-471B-90AC-237946BFE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0548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7129E-5F14-4E10-99AC-91CF1190C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12493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E5196-9405-47BB-8580-50E83370B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3645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7D543-0D84-4E97-B927-A1BB140C6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57835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5A352-B519-4B21-9C23-A0F7CCE21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93435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5F610-CD53-4F94-8CA0-6A4DE1E7A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84431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5A786-AC72-4874-A565-D211B2B5B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3875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2FD86-BBD4-414E-9298-640846547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6142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C6C38-AFEB-4EEC-9A1F-42FF814D1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67545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D39D6-707F-439F-8363-1DA3EC53F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54158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44CAF-0EF5-4345-A4A7-734E29CE2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0877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545DC-1C34-4D08-8185-E33BB8163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2667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9AFE0-A6A3-4709-93A0-F120D5A81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4867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91E24-063D-451D-B054-F0F260ACC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7645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86DCD-DAE5-4FD3-A8E5-8B4B60052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23436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1F2B0-29B4-41D3-B680-3FC6D242A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08868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4E6A4-FE44-4C5D-A7CF-055DE960D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86228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1E1B9-07C4-4697-869C-02B130D79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19557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3526D-980F-487F-A08E-270B38356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6999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F4E99-6628-4A1A-B514-049D77118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03842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74F5E-6501-4001-A08A-5EB0DF04D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0698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232A4-04A6-41CF-93EF-972D00A4D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0781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5A10A-6E54-45AA-96F7-7DB1989E2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3557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9CE23-A75E-4862-A2D1-2C16393C8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9575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0EE8F-CADE-4C9B-8E70-E38783700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45522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863EC-9E3A-42D3-95C3-CAF08EAF1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33473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C344B-DEF7-4D93-986C-1534C2E7F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9977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D0301-D4E3-4BE0-9095-8B4A5DFBA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75432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CA940-E826-4046-A449-EE0F70FAA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03251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19053-3F8D-4692-8FA5-F0DD918E3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4487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8BE52-2ACA-41E9-A5BD-C49D180A7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9520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B4A89-D092-4125-9613-CCDD800AF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7466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62CF4-81ED-436E-97CB-B2489951E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37835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3C831-CC5B-45A5-9531-FF07C5C06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04302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D1FC4-AE2D-4915-A039-10D052638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3640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5ED92-CE8A-411D-A941-E848FBD5A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68336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823DD-BEEE-4C01-BC34-156B2DD7B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083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50A13-EA51-41BC-B4EF-378548824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5109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40C38-B996-4688-BFC9-2A711514B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21938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DA712-7069-40B0-9843-595E73EAC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50893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D6061-2EFA-4D59-BD6F-E4339532F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6480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A0CEB-D690-4A0C-A348-7A5950D02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44337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BA31A-E34F-49CA-ABA9-368DE889C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57565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2A343-4E87-48E1-96D9-7A2D7B6ED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69153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793CF-DAB4-4479-9BE5-513542619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52992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7E77E-66D5-42E2-9D71-3C2597921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86478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EFD9E-8876-4198-9283-E47E15102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48149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8C4EB-DA5E-4BE1-B4B0-CCA454804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8776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6A0E8-63C0-4E48-A879-A8AAC43BD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45600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12A07-645E-4FF4-8367-EE1B31E9B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43363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91F77-C6A5-4289-85EA-6AAF05842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6811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651ED-9FE2-475C-A151-7A968A485D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177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D6EFB-0D24-4E19-B2EC-64DB6BD2F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96704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2500C-049A-4B0F-87B4-074DF63D3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1741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8E29B-F161-4ABD-8F82-6C72AAB19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3003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8865-9C62-4C5F-8B0F-69501A2F6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14392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1FD0C-83A7-4AE1-ABFB-F0EDB713D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36590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17653-9C46-496E-B468-861CBF74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31418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58FA1-3D6B-4779-9FEF-97C59624D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01276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B40E7-FB65-465C-B729-D38B648BC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1067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395BE-5770-4704-B313-FBB1B8423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40353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23D53-3A91-4820-B99E-859A7C871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13364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4FD05-A315-443A-B7D6-ECEE15241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9018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0EEF2-89C5-4367-A5EF-5810120C4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3121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A30B1-51C9-4E5B-B427-056D87161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95838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4F14B-93A3-4E82-AAFE-57959F470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25989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B7FB3-4CDE-4B9C-9CA4-4988481FF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10957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BAF32-A5BF-43D2-A0CC-8C309C358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07667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BE1A9-A6F0-4767-9920-84A9DB8E9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10173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035A3-9AD7-4B3E-A415-11786C2AC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78422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6FECF-D86E-4773-9A3B-93E843127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75122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045A9-CAE8-463E-ABEE-414A691E3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72589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B377D-4E41-45E2-9E3D-D45986333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4072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6B5B3-8FFB-4FFF-B4F3-005E135A0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3276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06200" y="6321425"/>
            <a:ext cx="533400" cy="460375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1200" b="1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420598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C6C38-AFEB-4EEC-9A1F-42FF814D1E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95778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F4E99-6628-4A1A-B514-049D771188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27149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8BE52-2ACA-41E9-A5BD-C49D180A76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085616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A0CEB-D690-4A0C-A348-7A5950D021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25261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D6EFB-0D24-4E19-B2EC-64DB6BD2FB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37578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0EEF2-89C5-4367-A5EF-5810120C46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26851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B8E66-D171-4A6F-9E57-37BA24EEB8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06522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2A070-4F43-4103-B7C5-3B9AFF5E7C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77264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DB677-BF8B-4D5B-9AEA-4F6DED771C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25193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23BF1-4147-4F02-AB10-1AAE990E67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8893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22C5D-47D9-4021-B609-AE82388D4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4816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2A070-4F43-4103-B7C5-3B9AFF5E7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27498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F75FC-5BBC-46BB-A4E5-669BDB0E88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025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FA974-55ED-4C87-8D7B-0748A60CDD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48734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2FCEF-4A3E-420A-B101-4A33107410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37886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C6C38-AFEB-4EEC-9A1F-42FF814D1E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904725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F4E99-6628-4A1A-B514-049D771188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605081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8BE52-2ACA-41E9-A5BD-C49D180A76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71330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A0CEB-D690-4A0C-A348-7A5950D021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88971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D6EFB-0D24-4E19-B2EC-64DB6BD2FB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096962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0EEF2-89C5-4367-A5EF-5810120C46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73218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B8E66-D171-4A6F-9E57-37BA24EEB8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0005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DB677-BF8B-4D5B-9AEA-4F6DED771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94916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2A070-4F43-4103-B7C5-3B9AFF5E7C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44203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DB677-BF8B-4D5B-9AEA-4F6DED771C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74378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23BF1-4147-4F02-AB10-1AAE990E67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24293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F75FC-5BBC-46BB-A4E5-669BDB0E88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54226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FA974-55ED-4C87-8D7B-0748A60CDD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34224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2FCEF-4A3E-420A-B101-4A33107410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25013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4BC6C38-AFEB-4EEC-9A1F-42FF814D1E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052816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1F4E99-6628-4A1A-B514-049D771188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67742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8BE52-2ACA-41E9-A5BD-C49D180A76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36717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BA0CEB-D690-4A0C-A348-7A5950D021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9448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23BF1-4147-4F02-AB10-1AAE990E6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7141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D6EFB-0D24-4E19-B2EC-64DB6BD2FB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57400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0EEF2-89C5-4367-A5EF-5810120C46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30436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7010400"/>
            <a:ext cx="4717774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15600" y="6223828"/>
            <a:ext cx="520147" cy="365125"/>
          </a:xfrm>
        </p:spPr>
        <p:txBody>
          <a:bodyPr/>
          <a:lstStyle/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15475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2A070-4F43-4103-B7C5-3B9AFF5E7C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91684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ADB677-BF8B-4D5B-9AEA-4F6DED771C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76283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923BF1-4147-4F02-AB10-1AAE990E67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54820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F75FC-5BBC-46BB-A4E5-669BDB0E88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2617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4BC6C38-AFEB-4EEC-9A1F-42FF814D1E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422479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1F4E99-6628-4A1A-B514-049D771188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78420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8BE52-2ACA-41E9-A5BD-C49D180A76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94196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F75FC-5BBC-46BB-A4E5-669BDB0E8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24652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BA0CEB-D690-4A0C-A348-7A5950D021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94132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D6EFB-0D24-4E19-B2EC-64DB6BD2FB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25931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0EEF2-89C5-4367-A5EF-5810120C46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84545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87931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2A070-4F43-4103-B7C5-3B9AFF5E7C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93211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ADB677-BF8B-4D5B-9AEA-4F6DED771C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51486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923BF1-4147-4F02-AB10-1AAE990E67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7542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F75FC-5BBC-46BB-A4E5-669BDB0E88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33578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FA974-55ED-4C87-8D7B-0748A60CD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14709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4BC6C38-AFEB-4EEC-9A1F-42FF814D1E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4195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FA974-55ED-4C87-8D7B-0748A60CD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51820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1F4E99-6628-4A1A-B514-049D771188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44800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8BE52-2ACA-41E9-A5BD-C49D180A76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74070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BA0CEB-D690-4A0C-A348-7A5950D021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39285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D6EFB-0D24-4E19-B2EC-64DB6BD2FB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10155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0EEF2-89C5-4367-A5EF-5810120C46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0561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50145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2A070-4F43-4103-B7C5-3B9AFF5E7C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06559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ADB677-BF8B-4D5B-9AEA-4F6DED771C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4897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923BF1-4147-4F02-AB10-1AAE990E67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53970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F75FC-5BBC-46BB-A4E5-669BDB0E88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181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2FCEF-4A3E-420A-B101-4A3310741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92521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FA974-55ED-4C87-8D7B-0748A60CD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20234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4BC6C38-AFEB-4EEC-9A1F-42FF814D1E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008258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1F4E99-6628-4A1A-B514-049D771188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66364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8BE52-2ACA-41E9-A5BD-C49D180A76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415759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BA0CEB-D690-4A0C-A348-7A5950D021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26541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D6EFB-0D24-4E19-B2EC-64DB6BD2FB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22119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0EEF2-89C5-4367-A5EF-5810120C46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3651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63575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2A070-4F43-4103-B7C5-3B9AFF5E7C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73530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ADB677-BF8B-4D5B-9AEA-4F6DED771C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6075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12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1812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96500-ADBB-44A8-8193-4D0AB09BB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90172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923BF1-4147-4F02-AB10-1AAE990E67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38080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F75FC-5BBC-46BB-A4E5-669BDB0E88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30295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FA974-55ED-4C87-8D7B-0748A60CD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01849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4BC6C38-AFEB-4EEC-9A1F-42FF814D1E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3179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1F4E99-6628-4A1A-B514-049D771188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48405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8BE52-2ACA-41E9-A5BD-C49D180A76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771312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BA0CEB-D690-4A0C-A348-7A5950D021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97640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D6EFB-0D24-4E19-B2EC-64DB6BD2FB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22221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0EEF2-89C5-4367-A5EF-5810120C46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46024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4328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CFE40-8136-4BFB-B850-D1D8639D1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61736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2A070-4F43-4103-B7C5-3B9AFF5E7C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75948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ADB677-BF8B-4D5B-9AEA-4F6DED771C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72157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923BF1-4147-4F02-AB10-1AAE990E67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13476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F75FC-5BBC-46BB-A4E5-669BDB0E88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58825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ACE74B2-5BF7-4BDB-A86D-F9355522C6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692325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17A8B-70E0-4E25-A454-CCA34C55BD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93121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D3841D-7344-4DEB-AFFD-703E2159D5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043432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17E5F1-27FC-40FB-BD3B-929E1A8082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77798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2FE00E-9B9C-441E-818B-EE2C332DB7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14978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DB6ED6-5D43-4D7F-A973-6848A35C30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0179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4B23E-F31A-4688-9712-F21A18242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92042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510DCB-D199-4789-BF43-D57DFA6215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70311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C08A0A-9767-4D7A-8BAE-21FB9FC6E8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10421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7D48A-590F-4DC3-A860-B672077C9F1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83529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D9C291-C7FC-4B4F-83D2-7A1FE12F07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5234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D6A5A-CDE8-471B-90AC-237946BFED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98256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EFBF410-01AB-439C-96FD-24BB1493E6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354461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D92203-7E73-4F99-9E43-2559FFABBA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60676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E2BA1C-721C-4E6E-9413-57F12569B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476791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781A42-0123-4696-B4AA-5B05A77698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21148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84D9B1-A4FA-4914-923B-0C60D0A82E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1315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3E184-3561-4F82-BCF6-690D60C46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39116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FA539-F5B1-4FD1-AE4E-5A8186706D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1374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3757B6-37B7-4981-957A-0AF07E107B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3255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FD863-CA67-416D-BB59-2E3FCF02EA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36890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BD88BB-C646-4D0B-9765-61E8EF343B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36948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395F8-1C12-4C13-B878-36C41D642E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68877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818C5-1B0F-4CCB-BA2B-1C83B224A6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5157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56C9F-B58E-4A9E-AE88-F6F947564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91176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A6559-3BC4-45AE-AEF3-4CBBCAA99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1824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7FE40-CBF8-4E00-81E2-E7B2DC531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9277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17CCA-1057-4B14-81E0-2ABF0B426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1208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1A209-493E-480F-80BA-25C7E50DC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812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BABFB-6B9E-482F-9244-FD72A4090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3105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C0BD2-178A-4C4D-86C9-90732080D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5036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E0A81-44F5-41C6-82D0-1C0DA5876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0133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6D39E-47AE-4A65-B7D5-E81C518D8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2644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B7F8-1B2F-48B4-9140-C8D5BA554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46965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4 w 1722"/>
                <a:gd name="T1" fmla="*/ 62 h 66"/>
                <a:gd name="T2" fmla="*/ 1714 w 1722"/>
                <a:gd name="T3" fmla="*/ 56 h 66"/>
                <a:gd name="T4" fmla="*/ 0 w 1722"/>
                <a:gd name="T5" fmla="*/ 0 h 66"/>
                <a:gd name="T6" fmla="*/ 0 w 1722"/>
                <a:gd name="T7" fmla="*/ 44 h 66"/>
                <a:gd name="T8" fmla="*/ 1714 w 1722"/>
                <a:gd name="T9" fmla="*/ 62 h 66"/>
                <a:gd name="T10" fmla="*/ 1714 w 1722"/>
                <a:gd name="T11" fmla="*/ 62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1 w 975"/>
                <a:gd name="T1" fmla="*/ 48 h 101"/>
                <a:gd name="T2" fmla="*/ 97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1 w 975"/>
                <a:gd name="T9" fmla="*/ 48 h 101"/>
                <a:gd name="T10" fmla="*/ 97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3 w 2141"/>
                <a:gd name="T7" fmla="*/ 0 h 198"/>
                <a:gd name="T8" fmla="*/ 21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0 w 2517"/>
                <a:gd name="T1" fmla="*/ 276 h 276"/>
                <a:gd name="T2" fmla="*/ 2505 w 2517"/>
                <a:gd name="T3" fmla="*/ 204 h 276"/>
                <a:gd name="T4" fmla="*/ 2248 w 2517"/>
                <a:gd name="T5" fmla="*/ 0 h 276"/>
                <a:gd name="T6" fmla="*/ 0 w 2517"/>
                <a:gd name="T7" fmla="*/ 276 h 276"/>
                <a:gd name="T8" fmla="*/ 2170 w 2517"/>
                <a:gd name="T9" fmla="*/ 276 h 276"/>
                <a:gd name="T10" fmla="*/ 2170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5 w 729"/>
                <a:gd name="T7" fmla="*/ 240 h 240"/>
                <a:gd name="T8" fmla="*/ 72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5 w 729"/>
                <a:gd name="T1" fmla="*/ 318 h 318"/>
                <a:gd name="T2" fmla="*/ 72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5 w 729"/>
                <a:gd name="T9" fmla="*/ 318 h 318"/>
                <a:gd name="T10" fmla="*/ 72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51946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600200"/>
            <a:ext cx="109728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1947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A8CEA-3AED-43B6-A3CD-5190D355D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8316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89D71-39EC-4FE5-B489-314199160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2693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D9E17-39AE-446A-8EB0-479E3DB8D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4820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A15A9-519F-4B83-A38A-444460284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0511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FCBEC-057C-44DE-ADAC-F4ABEC24B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0802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974E8-CBDE-43F6-A68F-F96330483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2803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8A37B-A64E-4A81-8A82-A2FC7590E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7508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0CE0C-B72A-4F92-87FF-87C42DF59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5816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37972-B286-451B-9D5B-6082124A7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6013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6DFDE-0607-41D3-8F5A-F10FA09A0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44076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DCDC4-4617-4757-98D2-94E1516E4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6016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D663B-ACB5-41A7-A35D-1EFFACDE7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5147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8258E-5511-46EF-BFCE-0DD1A96D1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9808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90E8E-BE47-4F0E-9686-08D925127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5212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3902076"/>
            <a:ext cx="4533900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847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73250"/>
            <a:ext cx="103632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1847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F8EDB-D8B9-4232-945C-2CAE0EC66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3723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FA9E3-B0FF-4C61-8953-8BA2E1C31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2857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633FC-A33B-4DBB-ADFD-BE9B9B9AC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6835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CCC33-A287-4D39-90C1-8AA287EE1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8993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4C869-52AD-48E7-B891-91041DF11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48924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78E1B-62F6-4646-95E3-87B502BCA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9899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F43A9-A7E0-489D-8A5E-80026F693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2535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FD8A1-FB13-4F51-A59B-4FA90280A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83735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D59EB-91C3-4029-A4AD-A9F97A0E8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4009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4F926-D93A-4F79-9DF6-291FF31CA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02688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88257-1BD0-4A82-92D8-BC102FA11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8450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3FAD3-7656-446A-A24F-5AA0C6ECB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4828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1CDAF-607A-4602-AA3C-33F9C3644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94530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2776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990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7991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96B38-C87C-47B2-9E85-2F5883645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0829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C6EF8-E110-4A3A-89FB-0DEE95B6B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8211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1D06E-57D7-40CB-A879-D136A3B5B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1922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9552-33A8-4E4D-B3D6-C3D6A4A07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5093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DDF71-1AE4-437A-AC6F-87E07319B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8065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99803-C3A8-44F2-B13F-599F69216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923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00622-FECB-41C0-9561-7537237145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4924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6A173-99AF-4A09-BA7B-DD85CB956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98633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6A4D5-693C-42DC-8CDF-123C65666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72965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95F52-A404-4ED1-9DC3-F0DE0B0C6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812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C7CF0-42CE-4003-B808-B1ED7A462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5727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AD6F0-AAFB-47A1-92C0-5ADFBCB4F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8559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BF410-01AB-439C-96FD-24BB1493E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4304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92203-7E73-4F99-9E43-2559FFABB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8139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BA1C-721C-4E6E-9413-57F12569B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9002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81A42-0123-4696-B4AA-5B05A7769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72938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4D9B1-A4FA-4914-923B-0C60D0A82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00489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FA539-F5B1-4FD1-AE4E-5A8186706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4115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F962C-DAA5-4577-B34E-D1BD9D104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67417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757B6-37B7-4981-957A-0AF07E107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59369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FD863-CA67-416D-BB59-2E3FCF02E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7840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D88BB-C646-4D0B-9765-61E8EF343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93069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395F8-1C12-4C13-B878-36C41D642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2633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818C5-1B0F-4CCB-BA2B-1C83B224A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5236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414DA-0F99-45A6-AB4A-FA26C6E9F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30753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0FCB0-DC82-46DF-84D2-68A53421A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05015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EBCA7-A385-4A19-900F-80E78D0B6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5577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EBE9A-C2C1-4E04-9EB2-2C66A8561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4850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B80A3-5A67-4761-BBE1-64F13D177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665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0C976-F1E2-483A-8017-D1ED1189F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27553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C7CD6-83B0-4201-B7C9-9C2609F3A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7912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AC083-3B16-42CF-9EE0-58BC904B2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78314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53BAB-7360-4460-B5D4-945B4C4F8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86146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BC9C9-A38A-4049-9E66-8685C8330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11919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CBDCA-0F68-469D-9C07-2A9AEAE29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72042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40F2D-93F7-4250-BA5C-077D0E4FB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27607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0B058-C9E3-4AC6-B4B1-76A7438AB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56904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B5C73-13F8-45C5-A067-7EE1A8A5E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73996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0FA0A-7C6A-4397-9A24-8D59CF8FD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616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6D413-C9E4-4A10-9ACD-52ABDE2E7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5381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7AF691E3-0F51-4412-ACA9-1487CC497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397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3" r:id="rId9"/>
    <p:sldLayoutId id="2147484404" r:id="rId10"/>
    <p:sldLayoutId id="2147484405" r:id="rId11"/>
    <p:sldLayoutId id="2147484406" r:id="rId12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AF7B1021-9701-4FC9-B596-3269827FB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536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  <p:sldLayoutId id="2147484543" r:id="rId12"/>
    <p:sldLayoutId id="2147484544" r:id="rId13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6B16709E-964F-458E-A0C1-DC8D97D49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5" r:id="rId1"/>
    <p:sldLayoutId id="2147484546" r:id="rId2"/>
    <p:sldLayoutId id="2147484547" r:id="rId3"/>
    <p:sldLayoutId id="2147484548" r:id="rId4"/>
    <p:sldLayoutId id="2147484549" r:id="rId5"/>
    <p:sldLayoutId id="2147484550" r:id="rId6"/>
    <p:sldLayoutId id="2147484551" r:id="rId7"/>
    <p:sldLayoutId id="2147484552" r:id="rId8"/>
    <p:sldLayoutId id="2147484553" r:id="rId9"/>
    <p:sldLayoutId id="2147484554" r:id="rId10"/>
    <p:sldLayoutId id="2147484555" r:id="rId11"/>
    <p:sldLayoutId id="2147484556" r:id="rId12"/>
    <p:sldLayoutId id="2147484557" r:id="rId13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551EE9F2-42AA-4AC6-8A6B-58766CD51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8" r:id="rId1"/>
    <p:sldLayoutId id="2147484559" r:id="rId2"/>
    <p:sldLayoutId id="2147484560" r:id="rId3"/>
    <p:sldLayoutId id="2147484561" r:id="rId4"/>
    <p:sldLayoutId id="2147484562" r:id="rId5"/>
    <p:sldLayoutId id="2147484563" r:id="rId6"/>
    <p:sldLayoutId id="2147484564" r:id="rId7"/>
    <p:sldLayoutId id="2147484565" r:id="rId8"/>
    <p:sldLayoutId id="2147484566" r:id="rId9"/>
    <p:sldLayoutId id="2147484567" r:id="rId10"/>
    <p:sldLayoutId id="2147484568" r:id="rId11"/>
    <p:sldLayoutId id="2147484569" r:id="rId12"/>
    <p:sldLayoutId id="2147484570" r:id="rId13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6B0D634B-6BD3-485F-B0B8-198D29F13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1" r:id="rId1"/>
    <p:sldLayoutId id="2147484572" r:id="rId2"/>
    <p:sldLayoutId id="2147484573" r:id="rId3"/>
    <p:sldLayoutId id="2147484574" r:id="rId4"/>
    <p:sldLayoutId id="2147484575" r:id="rId5"/>
    <p:sldLayoutId id="2147484576" r:id="rId6"/>
    <p:sldLayoutId id="2147484577" r:id="rId7"/>
    <p:sldLayoutId id="2147484578" r:id="rId8"/>
    <p:sldLayoutId id="2147484579" r:id="rId9"/>
    <p:sldLayoutId id="2147484580" r:id="rId10"/>
    <p:sldLayoutId id="2147484581" r:id="rId11"/>
    <p:sldLayoutId id="2147484582" r:id="rId12"/>
    <p:sldLayoutId id="2147484583" r:id="rId13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4C53E1F-27B7-4A76-86AF-0559DC21D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  <p:sldLayoutId id="2147484595" r:id="rId12"/>
    <p:sldLayoutId id="2147484596" r:id="rId13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9B7F3AF-51A5-43F0-AAC4-61C653B1F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  <p:sldLayoutId id="2147484608" r:id="rId12"/>
    <p:sldLayoutId id="2147484609" r:id="rId13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2E3ED018-89D2-4C6C-AD94-C5BA0FC211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941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4" r:id="rId1"/>
    <p:sldLayoutId id="2147484655" r:id="rId2"/>
    <p:sldLayoutId id="2147484656" r:id="rId3"/>
    <p:sldLayoutId id="2147484657" r:id="rId4"/>
    <p:sldLayoutId id="2147484658" r:id="rId5"/>
    <p:sldLayoutId id="2147484659" r:id="rId6"/>
    <p:sldLayoutId id="2147484660" r:id="rId7"/>
    <p:sldLayoutId id="2147484661" r:id="rId8"/>
    <p:sldLayoutId id="2147484662" r:id="rId9"/>
    <p:sldLayoutId id="2147484663" r:id="rId10"/>
    <p:sldLayoutId id="2147484664" r:id="rId11"/>
    <p:sldLayoutId id="2147484665" r:id="rId12"/>
    <p:sldLayoutId id="2147484666" r:id="rId13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2E3ED018-89D2-4C6C-AD94-C5BA0FC211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40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8" r:id="rId1"/>
    <p:sldLayoutId id="2147484669" r:id="rId2"/>
    <p:sldLayoutId id="2147484670" r:id="rId3"/>
    <p:sldLayoutId id="2147484671" r:id="rId4"/>
    <p:sldLayoutId id="2147484672" r:id="rId5"/>
    <p:sldLayoutId id="2147484673" r:id="rId6"/>
    <p:sldLayoutId id="2147484674" r:id="rId7"/>
    <p:sldLayoutId id="2147484675" r:id="rId8"/>
    <p:sldLayoutId id="2147484676" r:id="rId9"/>
    <p:sldLayoutId id="2147484677" r:id="rId10"/>
    <p:sldLayoutId id="2147484678" r:id="rId11"/>
    <p:sldLayoutId id="2147484679" r:id="rId12"/>
    <p:sldLayoutId id="2147484680" r:id="rId13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AF691E3-0F51-4412-ACA9-1487CC4973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3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31" r:id="rId2"/>
    <p:sldLayoutId id="2147484832" r:id="rId3"/>
    <p:sldLayoutId id="2147484833" r:id="rId4"/>
    <p:sldLayoutId id="2147484834" r:id="rId5"/>
    <p:sldLayoutId id="2147484835" r:id="rId6"/>
    <p:sldLayoutId id="2147484836" r:id="rId7"/>
    <p:sldLayoutId id="2147484837" r:id="rId8"/>
    <p:sldLayoutId id="2147484838" r:id="rId9"/>
    <p:sldLayoutId id="2147484839" r:id="rId10"/>
    <p:sldLayoutId id="2147484840" r:id="rId11"/>
  </p:sldLayoutIdLst>
  <p:transition spd="slow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AF691E3-0F51-4412-ACA9-1487CC4973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0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2" r:id="rId1"/>
    <p:sldLayoutId id="2147484843" r:id="rId2"/>
    <p:sldLayoutId id="2147484844" r:id="rId3"/>
    <p:sldLayoutId id="2147484845" r:id="rId4"/>
    <p:sldLayoutId id="2147484846" r:id="rId5"/>
    <p:sldLayoutId id="2147484847" r:id="rId6"/>
    <p:sldLayoutId id="2147484848" r:id="rId7"/>
    <p:sldLayoutId id="2147484849" r:id="rId8"/>
    <p:sldLayoutId id="2147484850" r:id="rId9"/>
    <p:sldLayoutId id="2147484851" r:id="rId10"/>
    <p:sldLayoutId id="2147484852" r:id="rId11"/>
    <p:sldLayoutId id="2147484853" r:id="rId12"/>
  </p:sldLayoutIdLst>
  <p:transition spd="slow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2E3ED018-89D2-4C6C-AD94-C5BA0FC21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  <p:sldLayoutId id="2147484418" r:id="rId12"/>
    <p:sldLayoutId id="2147484419" r:id="rId13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AF691E3-0F51-4412-ACA9-1487CC4973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4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5" r:id="rId1"/>
    <p:sldLayoutId id="2147484856" r:id="rId2"/>
    <p:sldLayoutId id="2147484857" r:id="rId3"/>
    <p:sldLayoutId id="2147484858" r:id="rId4"/>
    <p:sldLayoutId id="2147484859" r:id="rId5"/>
    <p:sldLayoutId id="2147484860" r:id="rId6"/>
    <p:sldLayoutId id="2147484861" r:id="rId7"/>
    <p:sldLayoutId id="2147484862" r:id="rId8"/>
    <p:sldLayoutId id="2147484863" r:id="rId9"/>
    <p:sldLayoutId id="2147484864" r:id="rId10"/>
    <p:sldLayoutId id="2147484865" r:id="rId11"/>
    <p:sldLayoutId id="2147484866" r:id="rId12"/>
  </p:sldLayoutIdLst>
  <p:transition spd="slow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AF691E3-0F51-4412-ACA9-1487CC4973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3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8" r:id="rId1"/>
    <p:sldLayoutId id="2147484869" r:id="rId2"/>
    <p:sldLayoutId id="2147484870" r:id="rId3"/>
    <p:sldLayoutId id="2147484871" r:id="rId4"/>
    <p:sldLayoutId id="2147484872" r:id="rId5"/>
    <p:sldLayoutId id="2147484873" r:id="rId6"/>
    <p:sldLayoutId id="2147484874" r:id="rId7"/>
    <p:sldLayoutId id="2147484875" r:id="rId8"/>
    <p:sldLayoutId id="2147484876" r:id="rId9"/>
    <p:sldLayoutId id="2147484877" r:id="rId10"/>
    <p:sldLayoutId id="2147484878" r:id="rId11"/>
    <p:sldLayoutId id="2147484879" r:id="rId12"/>
  </p:sldLayoutIdLst>
  <p:transition spd="slow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AF691E3-0F51-4412-ACA9-1487CC4973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0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1" r:id="rId1"/>
    <p:sldLayoutId id="2147484882" r:id="rId2"/>
    <p:sldLayoutId id="2147484883" r:id="rId3"/>
    <p:sldLayoutId id="2147484884" r:id="rId4"/>
    <p:sldLayoutId id="2147484885" r:id="rId5"/>
    <p:sldLayoutId id="2147484886" r:id="rId6"/>
    <p:sldLayoutId id="2147484887" r:id="rId7"/>
    <p:sldLayoutId id="2147484888" r:id="rId8"/>
    <p:sldLayoutId id="2147484889" r:id="rId9"/>
    <p:sldLayoutId id="2147484890" r:id="rId10"/>
    <p:sldLayoutId id="2147484891" r:id="rId11"/>
  </p:sldLayoutIdLst>
  <p:transition spd="slow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AF691E3-0F51-4412-ACA9-1487CC4973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6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3" r:id="rId1"/>
    <p:sldLayoutId id="2147484894" r:id="rId2"/>
    <p:sldLayoutId id="2147484895" r:id="rId3"/>
    <p:sldLayoutId id="2147484896" r:id="rId4"/>
    <p:sldLayoutId id="2147484897" r:id="rId5"/>
    <p:sldLayoutId id="2147484898" r:id="rId6"/>
    <p:sldLayoutId id="2147484899" r:id="rId7"/>
    <p:sldLayoutId id="2147484900" r:id="rId8"/>
    <p:sldLayoutId id="2147484901" r:id="rId9"/>
    <p:sldLayoutId id="2147484902" r:id="rId10"/>
    <p:sldLayoutId id="2147484903" r:id="rId11"/>
  </p:sldLayoutIdLst>
  <p:transition spd="slow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AF691E3-0F51-4412-ACA9-1487CC4973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7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5" r:id="rId1"/>
    <p:sldLayoutId id="2147484906" r:id="rId2"/>
    <p:sldLayoutId id="2147484907" r:id="rId3"/>
    <p:sldLayoutId id="2147484908" r:id="rId4"/>
    <p:sldLayoutId id="2147484909" r:id="rId5"/>
    <p:sldLayoutId id="2147484910" r:id="rId6"/>
    <p:sldLayoutId id="2147484911" r:id="rId7"/>
    <p:sldLayoutId id="2147484912" r:id="rId8"/>
    <p:sldLayoutId id="2147484913" r:id="rId9"/>
    <p:sldLayoutId id="2147484914" r:id="rId10"/>
    <p:sldLayoutId id="2147484915" r:id="rId11"/>
  </p:sldLayoutIdLst>
  <p:transition spd="slow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9FB632B-7AF1-41CF-B230-023061FC3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410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1709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709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709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10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9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1709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710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710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710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11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  <p:sldLayoutId id="2147484440" r:id="rId12"/>
    <p:sldLayoutId id="2147484441" r:id="rId13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25088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088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088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4 w 1722"/>
                <a:gd name="T1" fmla="*/ 62 h 66"/>
                <a:gd name="T2" fmla="*/ 1714 w 1722"/>
                <a:gd name="T3" fmla="*/ 56 h 66"/>
                <a:gd name="T4" fmla="*/ 0 w 1722"/>
                <a:gd name="T5" fmla="*/ 0 h 66"/>
                <a:gd name="T6" fmla="*/ 0 w 1722"/>
                <a:gd name="T7" fmla="*/ 44 h 66"/>
                <a:gd name="T8" fmla="*/ 1714 w 1722"/>
                <a:gd name="T9" fmla="*/ 62 h 66"/>
                <a:gd name="T10" fmla="*/ 1714 w 1722"/>
                <a:gd name="T11" fmla="*/ 62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88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1 w 975"/>
                <a:gd name="T1" fmla="*/ 48 h 101"/>
                <a:gd name="T2" fmla="*/ 97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1 w 975"/>
                <a:gd name="T9" fmla="*/ 48 h 101"/>
                <a:gd name="T10" fmla="*/ 97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3 w 2141"/>
                <a:gd name="T7" fmla="*/ 0 h 198"/>
                <a:gd name="T8" fmla="*/ 21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89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0 w 2517"/>
                <a:gd name="T1" fmla="*/ 276 h 276"/>
                <a:gd name="T2" fmla="*/ 2505 w 2517"/>
                <a:gd name="T3" fmla="*/ 204 h 276"/>
                <a:gd name="T4" fmla="*/ 2248 w 2517"/>
                <a:gd name="T5" fmla="*/ 0 h 276"/>
                <a:gd name="T6" fmla="*/ 0 w 2517"/>
                <a:gd name="T7" fmla="*/ 276 h 276"/>
                <a:gd name="T8" fmla="*/ 2170 w 2517"/>
                <a:gd name="T9" fmla="*/ 276 h 276"/>
                <a:gd name="T10" fmla="*/ 2170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89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5 w 729"/>
                <a:gd name="T7" fmla="*/ 240 h 240"/>
                <a:gd name="T8" fmla="*/ 72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89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5 w 729"/>
                <a:gd name="T1" fmla="*/ 318 h 318"/>
                <a:gd name="T2" fmla="*/ 72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5 w 729"/>
                <a:gd name="T9" fmla="*/ 318 h 318"/>
                <a:gd name="T10" fmla="*/ 72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89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089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089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90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90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090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090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5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90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090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5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90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5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91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091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091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091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091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091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091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091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16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5092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92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0924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0925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0926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7933CBCA-6531-452D-9870-EA0303837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12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  <p:sldLayoutId id="2147484452" r:id="rId12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1" y="3902076"/>
            <a:ext cx="4533900" cy="2949575"/>
            <a:chOff x="0" y="2458"/>
            <a:chExt cx="2142" cy="1858"/>
          </a:xfrm>
        </p:grpSpPr>
        <p:sp>
          <p:nvSpPr>
            <p:cNvPr id="31744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44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44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44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80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5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745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745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5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5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5B803A77-74BE-428F-8378-F169F1EE2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14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  <p:sldLayoutId id="2147484473" r:id="rId12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1" y="0"/>
            <a:ext cx="9656233" cy="1981200"/>
            <a:chOff x="0" y="0"/>
            <a:chExt cx="4562" cy="1248"/>
          </a:xfrm>
        </p:grpSpPr>
        <p:sp>
          <p:nvSpPr>
            <p:cNvPr id="37888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0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888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88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88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0FEECAC-70DE-4631-AF79-9FF80FF13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15" r:id="rId1"/>
    <p:sldLayoutId id="2147484474" r:id="rId2"/>
    <p:sldLayoutId id="2147484475" r:id="rId3"/>
    <p:sldLayoutId id="2147484476" r:id="rId4"/>
    <p:sldLayoutId id="2147484477" r:id="rId5"/>
    <p:sldLayoutId id="2147484478" r:id="rId6"/>
    <p:sldLayoutId id="2147484479" r:id="rId7"/>
    <p:sldLayoutId id="2147484480" r:id="rId8"/>
    <p:sldLayoutId id="2147484481" r:id="rId9"/>
    <p:sldLayoutId id="2147484482" r:id="rId10"/>
    <p:sldLayoutId id="2147484483" r:id="rId11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D4C20E6-9423-445D-A9A7-E27A682ED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  <p:sldLayoutId id="2147484505" r:id="rId12"/>
    <p:sldLayoutId id="2147484506" r:id="rId13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6D4B66DA-3BAB-40C5-B2C9-D95F4BE66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  <p:sldLayoutId id="2147484515" r:id="rId9"/>
    <p:sldLayoutId id="2147484516" r:id="rId10"/>
    <p:sldLayoutId id="2147484517" r:id="rId11"/>
    <p:sldLayoutId id="2147484518" r:id="rId12"/>
    <p:sldLayoutId id="2147484519" r:id="rId13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292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421439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165600" y="6421439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871200" y="6421439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 smtClean="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ACDB4EA3-1143-469A-9949-2823D7E79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17" r:id="rId1"/>
    <p:sldLayoutId id="2147484520" r:id="rId2"/>
    <p:sldLayoutId id="2147484618" r:id="rId3"/>
    <p:sldLayoutId id="2147484521" r:id="rId4"/>
    <p:sldLayoutId id="2147484619" r:id="rId5"/>
    <p:sldLayoutId id="2147484522" r:id="rId6"/>
    <p:sldLayoutId id="2147484523" r:id="rId7"/>
    <p:sldLayoutId id="2147484620" r:id="rId8"/>
    <p:sldLayoutId id="2147484621" r:id="rId9"/>
    <p:sldLayoutId id="2147484524" r:id="rId10"/>
    <p:sldLayoutId id="2147484525" r:id="rId11"/>
    <p:sldLayoutId id="2147484622" r:id="rId12"/>
  </p:sldLayoutIdLst>
  <p:transition spd="slow">
    <p:fad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fontAlgn="base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fontAlgn="base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54.xml"/><Relationship Id="rId6" Type="http://schemas.microsoft.com/office/2007/relationships/hdphoto" Target="../media/hdphoto7.wdp"/><Relationship Id="rId5" Type="http://schemas.openxmlformats.org/officeDocument/2006/relationships/image" Target="../media/image72.png"/><Relationship Id="rId4" Type="http://schemas.openxmlformats.org/officeDocument/2006/relationships/image" Target="../media/image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5.xml"/><Relationship Id="rId4" Type="http://schemas.openxmlformats.org/officeDocument/2006/relationships/image" Target="../media/image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6.xml"/><Relationship Id="rId4" Type="http://schemas.openxmlformats.org/officeDocument/2006/relationships/image" Target="../media/image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7.xml"/><Relationship Id="rId4" Type="http://schemas.openxmlformats.org/officeDocument/2006/relationships/image" Target="../media/image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8.xml"/><Relationship Id="rId4" Type="http://schemas.openxmlformats.org/officeDocument/2006/relationships/image" Target="../media/image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22.xml"/><Relationship Id="rId4" Type="http://schemas.openxmlformats.org/officeDocument/2006/relationships/image" Target="../media/image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5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96.xml"/><Relationship Id="rId1" Type="http://schemas.openxmlformats.org/officeDocument/2006/relationships/tags" Target="../tags/tag60.xml"/><Relationship Id="rId4" Type="http://schemas.openxmlformats.org/officeDocument/2006/relationships/image" Target="../media/image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6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2.xml"/><Relationship Id="rId4" Type="http://schemas.openxmlformats.org/officeDocument/2006/relationships/image" Target="../media/image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45.xml"/><Relationship Id="rId1" Type="http://schemas.openxmlformats.org/officeDocument/2006/relationships/tags" Target="../tags/tag63.xml"/><Relationship Id="rId4" Type="http://schemas.openxmlformats.org/officeDocument/2006/relationships/image" Target="../media/image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64.xml"/><Relationship Id="rId4" Type="http://schemas.openxmlformats.org/officeDocument/2006/relationships/image" Target="../media/image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65.xml"/><Relationship Id="rId4" Type="http://schemas.openxmlformats.org/officeDocument/2006/relationships/image" Target="../media/image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09.xml"/><Relationship Id="rId1" Type="http://schemas.openxmlformats.org/officeDocument/2006/relationships/tags" Target="../tags/tag66.xml"/><Relationship Id="rId4" Type="http://schemas.openxmlformats.org/officeDocument/2006/relationships/image" Target="../media/image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6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7.xml"/><Relationship Id="rId4" Type="http://schemas.openxmlformats.org/officeDocument/2006/relationships/image" Target="../media/image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8.xml"/><Relationship Id="rId4" Type="http://schemas.openxmlformats.org/officeDocument/2006/relationships/image" Target="../media/image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9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9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11.xml"/><Relationship Id="rId5" Type="http://schemas.openxmlformats.org/officeDocument/2006/relationships/image" Target="../media/image7.pn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69.xml"/><Relationship Id="rId1" Type="http://schemas.openxmlformats.org/officeDocument/2006/relationships/tags" Target="../tags/tag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62.xml"/><Relationship Id="rId1" Type="http://schemas.openxmlformats.org/officeDocument/2006/relationships/tags" Target="../tags/tag14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50.xml"/><Relationship Id="rId1" Type="http://schemas.openxmlformats.org/officeDocument/2006/relationships/tags" Target="../tags/tag15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50.xml"/><Relationship Id="rId1" Type="http://schemas.openxmlformats.org/officeDocument/2006/relationships/tags" Target="../tags/tag16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50.xml"/><Relationship Id="rId1" Type="http://schemas.openxmlformats.org/officeDocument/2006/relationships/tags" Target="../tags/tag17.xml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50.xml"/><Relationship Id="rId1" Type="http://schemas.openxmlformats.org/officeDocument/2006/relationships/tags" Target="../tags/tag18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38.xml"/><Relationship Id="rId1" Type="http://schemas.openxmlformats.org/officeDocument/2006/relationships/tags" Target="../tags/tag19.xml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0.xml"/><Relationship Id="rId5" Type="http://schemas.openxmlformats.org/officeDocument/2006/relationships/image" Target="../media/image7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2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3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69.xml"/><Relationship Id="rId1" Type="http://schemas.openxmlformats.org/officeDocument/2006/relationships/tags" Target="../tags/tag2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18.xml"/><Relationship Id="rId1" Type="http://schemas.openxmlformats.org/officeDocument/2006/relationships/tags" Target="../tags/tag26.xml"/><Relationship Id="rId5" Type="http://schemas.openxmlformats.org/officeDocument/2006/relationships/image" Target="../media/image7.png"/><Relationship Id="rId4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80.xml"/><Relationship Id="rId1" Type="http://schemas.openxmlformats.org/officeDocument/2006/relationships/tags" Target="../tags/tag27.xml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9.xml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57.xml"/><Relationship Id="rId1" Type="http://schemas.openxmlformats.org/officeDocument/2006/relationships/tags" Target="../tags/tag30.xml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11.xml"/><Relationship Id="rId1" Type="http://schemas.openxmlformats.org/officeDocument/2006/relationships/tags" Target="../tags/tag3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9.xml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45.xml"/><Relationship Id="rId1" Type="http://schemas.openxmlformats.org/officeDocument/2006/relationships/tags" Target="../tags/tag32.xml"/><Relationship Id="rId5" Type="http://schemas.openxmlformats.org/officeDocument/2006/relationships/image" Target="../media/image7.png"/><Relationship Id="rId4" Type="http://schemas.openxmlformats.org/officeDocument/2006/relationships/image" Target="../media/image4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3.xml"/><Relationship Id="rId5" Type="http://schemas.openxmlformats.org/officeDocument/2006/relationships/image" Target="../media/image7.png"/><Relationship Id="rId4" Type="http://schemas.openxmlformats.org/officeDocument/2006/relationships/image" Target="../media/image40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57.xml"/><Relationship Id="rId1" Type="http://schemas.openxmlformats.org/officeDocument/2006/relationships/tags" Target="../tags/tag34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57.xml"/><Relationship Id="rId1" Type="http://schemas.openxmlformats.org/officeDocument/2006/relationships/tags" Target="../tags/tag3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57.xml"/><Relationship Id="rId1" Type="http://schemas.openxmlformats.org/officeDocument/2006/relationships/tags" Target="../tags/tag3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57.xml"/><Relationship Id="rId1" Type="http://schemas.openxmlformats.org/officeDocument/2006/relationships/tags" Target="../tags/tag37.xml"/><Relationship Id="rId4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57.xml"/><Relationship Id="rId1" Type="http://schemas.openxmlformats.org/officeDocument/2006/relationships/tags" Target="../tags/tag38.xml"/><Relationship Id="rId5" Type="http://schemas.microsoft.com/office/2007/relationships/hdphoto" Target="../media/hdphoto5.wdp"/><Relationship Id="rId4" Type="http://schemas.openxmlformats.org/officeDocument/2006/relationships/image" Target="../media/image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9.xml"/><Relationship Id="rId5" Type="http://schemas.microsoft.com/office/2007/relationships/hdphoto" Target="../media/hdphoto5.wdp"/><Relationship Id="rId4" Type="http://schemas.openxmlformats.org/officeDocument/2006/relationships/image" Target="../media/image5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0.xml"/><Relationship Id="rId4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1.xml"/><Relationship Id="rId5" Type="http://schemas.openxmlformats.org/officeDocument/2006/relationships/image" Target="../media/image7.pn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5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233.xml"/><Relationship Id="rId1" Type="http://schemas.openxmlformats.org/officeDocument/2006/relationships/tags" Target="../tags/tag4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33.xml"/><Relationship Id="rId4" Type="http://schemas.openxmlformats.org/officeDocument/2006/relationships/image" Target="../media/image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57.xml"/><Relationship Id="rId1" Type="http://schemas.openxmlformats.org/officeDocument/2006/relationships/tags" Target="../tags/tag43.xml"/><Relationship Id="rId4" Type="http://schemas.openxmlformats.org/officeDocument/2006/relationships/image" Target="../media/image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70.xml"/><Relationship Id="rId1" Type="http://schemas.openxmlformats.org/officeDocument/2006/relationships/tags" Target="../tags/tag44.xml"/><Relationship Id="rId6" Type="http://schemas.microsoft.com/office/2007/relationships/hdphoto" Target="../media/hdphoto6.wdp"/><Relationship Id="rId5" Type="http://schemas.openxmlformats.org/officeDocument/2006/relationships/image" Target="../media/image61.png"/><Relationship Id="rId4" Type="http://schemas.openxmlformats.org/officeDocument/2006/relationships/image" Target="../media/image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7.xml"/><Relationship Id="rId4" Type="http://schemas.openxmlformats.org/officeDocument/2006/relationships/image" Target="../media/image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69.xml"/><Relationship Id="rId1" Type="http://schemas.openxmlformats.org/officeDocument/2006/relationships/tags" Target="../tags/tag45.xml"/><Relationship Id="rId5" Type="http://schemas.openxmlformats.org/officeDocument/2006/relationships/image" Target="../media/image7.png"/><Relationship Id="rId4" Type="http://schemas.openxmlformats.org/officeDocument/2006/relationships/image" Target="../media/image6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4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4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4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0.xml"/><Relationship Id="rId4" Type="http://schemas.openxmlformats.org/officeDocument/2006/relationships/image" Target="../media/image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4.xml"/><Relationship Id="rId4" Type="http://schemas.openxmlformats.org/officeDocument/2006/relationships/image" Target="../media/image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6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51.xml"/><Relationship Id="rId5" Type="http://schemas.openxmlformats.org/officeDocument/2006/relationships/image" Target="../media/image7.png"/><Relationship Id="rId4" Type="http://schemas.openxmlformats.org/officeDocument/2006/relationships/image" Target="../media/image68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69.xml"/><Relationship Id="rId1" Type="http://schemas.openxmlformats.org/officeDocument/2006/relationships/tags" Target="../tags/tag52.xml"/><Relationship Id="rId6" Type="http://schemas.openxmlformats.org/officeDocument/2006/relationships/image" Target="../media/image7.png"/><Relationship Id="rId5" Type="http://schemas.openxmlformats.org/officeDocument/2006/relationships/image" Target="../media/image70.png"/><Relationship Id="rId4" Type="http://schemas.openxmlformats.org/officeDocument/2006/relationships/image" Target="../media/image69.gi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title slide blue ed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7231" y="406546"/>
            <a:ext cx="12074769" cy="6017032"/>
          </a:xfrm>
          <a:prstGeom prst="rect">
            <a:avLst/>
          </a:prstGeom>
        </p:spPr>
        <p:txBody>
          <a:bodyPr wrap="square">
            <a:spAutoFit/>
            <a:scene3d>
              <a:camera prst="isometricOffAxis2Lef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50000"/>
              </a:lnSpc>
            </a:pPr>
            <a:r>
              <a:rPr lang="en-CA" sz="8800" b="1" dirty="0">
                <a:ln w="12700">
                  <a:solidFill>
                    <a:srgbClr val="002060"/>
                  </a:solidFill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glow rad="228600">
                    <a:schemeClr val="bg1"/>
                  </a:glow>
                </a:effectLst>
                <a:latin typeface="Matura MT Script Capitals" pitchFamily="66" charset="0"/>
                <a:ea typeface="Verdana" pitchFamily="34" charset="0"/>
                <a:cs typeface="Verdana" pitchFamily="34" charset="0"/>
              </a:rPr>
              <a:t>What</a:t>
            </a:r>
            <a:r>
              <a:rPr lang="en-CA" sz="8800" b="1" dirty="0">
                <a:ln w="12700">
                  <a:solidFill>
                    <a:srgbClr val="002060"/>
                  </a:solidFill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228600">
                    <a:schemeClr val="bg1"/>
                  </a:glow>
                </a:effectLst>
                <a:latin typeface="Matura MT Script Capitals" pitchFamily="66" charset="0"/>
                <a:ea typeface="Verdana" pitchFamily="34" charset="0"/>
                <a:cs typeface="Verdana" pitchFamily="34" charset="0"/>
              </a:rPr>
              <a:t> </a:t>
            </a:r>
            <a:r>
              <a:rPr lang="en-CA" sz="8800" b="1" dirty="0">
                <a:ln w="1270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28600">
                    <a:schemeClr val="bg1"/>
                  </a:glow>
                </a:effectLst>
                <a:latin typeface="Matura MT Script Capitals" pitchFamily="66" charset="0"/>
                <a:ea typeface="Verdana" pitchFamily="34" charset="0"/>
                <a:cs typeface="Verdana" pitchFamily="34" charset="0"/>
              </a:rPr>
              <a:t>Hand Writing</a:t>
            </a:r>
            <a:r>
              <a:rPr lang="en-CA" sz="8800" b="1" dirty="0">
                <a:ln w="12700">
                  <a:solidFill>
                    <a:srgbClr val="002060"/>
                  </a:solidFill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228600">
                    <a:schemeClr val="bg1"/>
                  </a:glow>
                </a:effectLst>
                <a:latin typeface="Matura MT Script Capitals" pitchFamily="66" charset="0"/>
                <a:ea typeface="Verdana" pitchFamily="34" charset="0"/>
                <a:cs typeface="Verdana" pitchFamily="34" charset="0"/>
              </a:rPr>
              <a:t/>
            </a:r>
            <a:br>
              <a:rPr lang="en-CA" sz="8800" b="1" dirty="0">
                <a:ln w="12700">
                  <a:solidFill>
                    <a:srgbClr val="002060"/>
                  </a:solidFill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228600">
                    <a:schemeClr val="bg1"/>
                  </a:glow>
                </a:effectLst>
                <a:latin typeface="Matura MT Script Capitals" pitchFamily="66" charset="0"/>
                <a:ea typeface="Verdana" pitchFamily="34" charset="0"/>
                <a:cs typeface="Verdana" pitchFamily="34" charset="0"/>
              </a:rPr>
            </a:br>
            <a:r>
              <a:rPr lang="en-CA" sz="8800" b="1" dirty="0">
                <a:ln w="12700">
                  <a:solidFill>
                    <a:srgbClr val="002060"/>
                  </a:solidFill>
                </a:ln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</a:gradFill>
                <a:effectLst>
                  <a:glow rad="228600">
                    <a:schemeClr val="bg1"/>
                  </a:glow>
                </a:effectLst>
                <a:latin typeface="Matura MT Script Capitals" pitchFamily="66" charset="0"/>
                <a:ea typeface="Verdana" pitchFamily="34" charset="0"/>
                <a:cs typeface="Verdana" pitchFamily="34" charset="0"/>
              </a:rPr>
              <a:t>was against us</a:t>
            </a:r>
            <a:r>
              <a:rPr lang="en-CA" sz="8800" b="1" dirty="0">
                <a:ln w="1270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glow rad="228600">
                    <a:schemeClr val="bg1"/>
                  </a:glow>
                </a:effectLst>
                <a:latin typeface="Matura MT Script Capitals" pitchFamily="66" charset="0"/>
                <a:ea typeface="Verdana" pitchFamily="34" charset="0"/>
                <a:cs typeface="Verdana" pitchFamily="34" charset="0"/>
              </a:rPr>
              <a:t/>
            </a:r>
            <a:br>
              <a:rPr lang="en-CA" sz="8800" b="1" dirty="0">
                <a:ln w="1270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glow rad="228600">
                    <a:schemeClr val="bg1"/>
                  </a:glow>
                </a:effectLst>
                <a:latin typeface="Matura MT Script Capitals" pitchFamily="66" charset="0"/>
                <a:ea typeface="Verdana" pitchFamily="34" charset="0"/>
                <a:cs typeface="Verdana" pitchFamily="34" charset="0"/>
              </a:rPr>
            </a:br>
            <a:r>
              <a:rPr lang="en-CA" sz="8800" b="1" dirty="0">
                <a:ln w="12700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  <a:tileRect/>
                </a:gradFill>
                <a:effectLst>
                  <a:glow rad="228600">
                    <a:schemeClr val="bg1"/>
                  </a:glow>
                </a:effectLst>
                <a:latin typeface="Matura MT Script Capitals" pitchFamily="66" charset="0"/>
                <a:ea typeface="Verdana" pitchFamily="34" charset="0"/>
                <a:cs typeface="Verdana" pitchFamily="34" charset="0"/>
              </a:rPr>
              <a:t>in Colossians 2</a:t>
            </a:r>
            <a:r>
              <a:rPr lang="en-CA" sz="8800" b="1" dirty="0">
                <a:ln w="12700">
                  <a:solidFill>
                    <a:srgbClr val="002060"/>
                  </a:solidFill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glow rad="228600">
                    <a:schemeClr val="bg1"/>
                  </a:glow>
                </a:effectLst>
                <a:latin typeface="Matura MT Script Capitals" pitchFamily="66" charset="0"/>
                <a:ea typeface="Verdana" pitchFamily="34" charset="0"/>
                <a:cs typeface="Verdana" pitchFamily="34" charset="0"/>
              </a:rPr>
              <a:t>?</a:t>
            </a:r>
            <a:endParaRPr lang="en-CA" sz="4400" dirty="0">
              <a:ln w="12700">
                <a:solidFill>
                  <a:srgbClr val="002060"/>
                </a:solidFill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glow rad="228600">
                  <a:schemeClr val="bg1"/>
                </a:glow>
              </a:effectLst>
              <a:latin typeface="Matura MT Script Capitals" pitchFamily="66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4" descr="C:\Users\Rae\Desktop\Best CCC Logo Clear with colors in circle SM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693" y="364524"/>
            <a:ext cx="1343649" cy="1390303"/>
          </a:xfrm>
          <a:prstGeom prst="rect">
            <a:avLst/>
          </a:prstGeom>
          <a:noFill/>
          <a:effectLst>
            <a:glow rad="457200">
              <a:schemeClr val="accent5">
                <a:lumMod val="20000"/>
                <a:lumOff val="8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23725C-CE66-4204-BDBB-4216794FEDF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19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686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0" descr="crossroa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1367788"/>
            <a:ext cx="3570287" cy="497649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788616"/>
            <a:ext cx="6696260" cy="41549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/>
              <a:t>This presentation is dedicated to the second chapter of Colossians, verses 14-17.  </a:t>
            </a:r>
          </a:p>
          <a:p>
            <a:pPr>
              <a:defRPr/>
            </a:pPr>
            <a:r>
              <a:rPr lang="en-US" sz="4400" dirty="0"/>
              <a:t>We will also investigate various Bible translations.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466726"/>
            <a:ext cx="8464550" cy="5238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/>
              <a:t>Let’s look at Colossians Chapter 2 a little closer!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8275"/>
            <a:ext cx="11506200" cy="65532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9B5B3ED-1BB6-42D7-9C78-D1050EB89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E82B8E66-D171-4A6F-9E57-37BA24EEB82D}" type="slidenum">
              <a:rPr lang="en-US" smtClean="0"/>
              <a:pPr algn="ctr">
                <a:defRPr/>
              </a:pPr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EE0954-B029-4FF6-BB8F-12861F410D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21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Bible-Op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7907" name="Text Box 3"/>
          <p:cNvSpPr txBox="1">
            <a:spLocks noChangeArrowheads="1"/>
          </p:cNvSpPr>
          <p:nvPr/>
        </p:nvSpPr>
        <p:spPr bwMode="auto">
          <a:xfrm>
            <a:off x="1051651" y="3715892"/>
            <a:ext cx="9616349" cy="20621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“having canceled out </a:t>
            </a:r>
            <a:r>
              <a:rPr lang="en-US" sz="32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certificate of debt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…”  </a:t>
            </a:r>
            <a:r>
              <a:rPr lang="en-US" sz="24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(New American Standard)</a:t>
            </a:r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footnote on one of the Bibles said </a:t>
            </a:r>
            <a:b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“the record of all the sins we did.”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DCBE3A-BCAD-4262-8A7D-E1F11CFFB0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100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4774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Text Box 8"/>
          <p:cNvSpPr txBox="1">
            <a:spLocks noChangeArrowheads="1"/>
          </p:cNvSpPr>
          <p:nvPr/>
        </p:nvSpPr>
        <p:spPr bwMode="auto">
          <a:xfrm>
            <a:off x="838200" y="488150"/>
            <a:ext cx="10515600" cy="29484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3200" b="1" dirty="0"/>
              <a:t>How can Paul, in this context, </a:t>
            </a:r>
            <a:br>
              <a:rPr lang="en-US" sz="3200" b="1" dirty="0"/>
            </a:br>
            <a:r>
              <a:rPr lang="en-US" sz="3200" b="1" dirty="0"/>
              <a:t>be speaking about the law (Torah) </a:t>
            </a:r>
            <a:br>
              <a:rPr lang="en-US" sz="3200" b="1" dirty="0"/>
            </a:br>
            <a:r>
              <a:rPr lang="en-US" sz="3200" b="1" dirty="0"/>
              <a:t>or any part of the Torah as being done away with?  </a:t>
            </a:r>
            <a:br>
              <a:rPr lang="en-US" sz="3200" b="1" dirty="0"/>
            </a:br>
            <a:r>
              <a:rPr lang="en-US" sz="3200" b="1" dirty="0"/>
              <a:t>We are not forgiven by </a:t>
            </a:r>
            <a:br>
              <a:rPr lang="en-US" sz="3200" b="1" dirty="0"/>
            </a:br>
            <a:r>
              <a:rPr lang="en-US" sz="3200" b="1" dirty="0"/>
              <a:t>doing away with the Torah or any part of it. </a:t>
            </a:r>
          </a:p>
          <a:p>
            <a:pPr algn="l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3200" b="1" dirty="0">
                <a:solidFill>
                  <a:srgbClr val="FFFF00"/>
                </a:solidFill>
              </a:rPr>
              <a:t>The abolishing of the Torah 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doesn’t make us sinless.</a:t>
            </a:r>
            <a:endParaRPr lang="de-DE" sz="3200" b="1" dirty="0">
              <a:solidFill>
                <a:srgbClr val="FFFF00"/>
              </a:solidFill>
            </a:endParaRPr>
          </a:p>
        </p:txBody>
      </p:sp>
      <p:sp>
        <p:nvSpPr>
          <p:cNvPr id="171012" name="Text Box 9"/>
          <p:cNvSpPr txBox="1">
            <a:spLocks noChangeArrowheads="1"/>
          </p:cNvSpPr>
          <p:nvPr/>
        </p:nvSpPr>
        <p:spPr bwMode="auto">
          <a:xfrm>
            <a:off x="2286000" y="3505201"/>
            <a:ext cx="388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de-DE" sz="2800" b="1">
              <a:solidFill>
                <a:srgbClr val="66FFFF"/>
              </a:solidFill>
            </a:endParaRPr>
          </a:p>
        </p:txBody>
      </p:sp>
      <p:sp>
        <p:nvSpPr>
          <p:cNvPr id="315403" name="Text Box 11"/>
          <p:cNvSpPr txBox="1">
            <a:spLocks noChangeArrowheads="1"/>
          </p:cNvSpPr>
          <p:nvPr/>
        </p:nvSpPr>
        <p:spPr bwMode="auto">
          <a:xfrm>
            <a:off x="914400" y="4267200"/>
            <a:ext cx="5638800" cy="14465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We need to think about this clearly!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1000" y="228600"/>
            <a:ext cx="11430000" cy="63246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8C892E-40AF-4DA9-A960-3CEE19B224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101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71010" name="Picture 7" descr="Bible-Op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96100" y="2555126"/>
            <a:ext cx="4419600" cy="34241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slow" advTm="247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5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5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5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5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5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0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TextBox 2"/>
          <p:cNvSpPr txBox="1">
            <a:spLocks noChangeArrowheads="1"/>
          </p:cNvSpPr>
          <p:nvPr/>
        </p:nvSpPr>
        <p:spPr bwMode="auto">
          <a:xfrm>
            <a:off x="1600200" y="1219200"/>
            <a:ext cx="9220200" cy="28007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 b="1" dirty="0">
                <a:solidFill>
                  <a:srgbClr val="000000"/>
                </a:solidFill>
                <a:latin typeface="ST Gothic Hv" pitchFamily="34" charset="0"/>
              </a:rPr>
              <a:t>To confirm any interpretation of Scripture, </a:t>
            </a:r>
            <a:br>
              <a:rPr lang="en-US" sz="2800" b="1" dirty="0">
                <a:solidFill>
                  <a:srgbClr val="000000"/>
                </a:solidFill>
                <a:latin typeface="ST Gothic Hv" pitchFamily="34" charset="0"/>
              </a:rPr>
            </a:br>
            <a:r>
              <a:rPr lang="en-US" sz="2800" b="1" dirty="0">
                <a:solidFill>
                  <a:srgbClr val="000000"/>
                </a:solidFill>
                <a:latin typeface="ST Gothic Hv" pitchFamily="34" charset="0"/>
              </a:rPr>
              <a:t>it is always best to see if the rest of the Bible confirms or contrasts with the interpretation. </a:t>
            </a:r>
            <a:br>
              <a:rPr lang="en-US" sz="2800" b="1" dirty="0">
                <a:solidFill>
                  <a:srgbClr val="000000"/>
                </a:solidFill>
                <a:latin typeface="ST Gothic Hv" pitchFamily="34" charset="0"/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ST Gothic Hv" pitchFamily="34" charset="0"/>
              </a:rPr>
              <a:t>What does the rest of the Bible say </a:t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ST Gothic Hv" pitchFamily="34" charset="0"/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ST Gothic Hv" pitchFamily="34" charset="0"/>
              </a:rPr>
              <a:t>Yahusha came to do, </a:t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ST Gothic Hv" pitchFamily="34" charset="0"/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ST Gothic Hv" pitchFamily="34" charset="0"/>
              </a:rPr>
              <a:t>and about His relationship to the law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ST Gothic Hv" pitchFamily="34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4114800"/>
            <a:ext cx="8762999" cy="18158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i="1" dirty="0">
                <a:solidFill>
                  <a:srgbClr val="000000"/>
                </a:solidFill>
                <a:latin typeface="ST Gothic Hv" pitchFamily="34" charset="0"/>
              </a:rPr>
              <a:t>From the lips of John the Baptist in John 1:29, </a:t>
            </a:r>
            <a:br>
              <a:rPr lang="en-US" sz="2800" i="1" dirty="0">
                <a:solidFill>
                  <a:srgbClr val="000000"/>
                </a:solidFill>
                <a:latin typeface="ST Gothic Hv" pitchFamily="34" charset="0"/>
              </a:rPr>
            </a:br>
            <a:r>
              <a:rPr lang="en-US" sz="2800" i="1" dirty="0">
                <a:solidFill>
                  <a:srgbClr val="000000"/>
                </a:solidFill>
                <a:latin typeface="ST Gothic Hv" pitchFamily="34" charset="0"/>
              </a:rPr>
              <a:t>“Behold the Lamb of Elohim who </a:t>
            </a:r>
            <a:br>
              <a:rPr lang="en-US" sz="2800" i="1" dirty="0">
                <a:solidFill>
                  <a:srgbClr val="000000"/>
                </a:solidFill>
                <a:latin typeface="ST Gothic Hv" pitchFamily="34" charset="0"/>
              </a:rPr>
            </a:br>
            <a:r>
              <a:rPr lang="en-US" sz="2800" i="1" dirty="0" err="1">
                <a:solidFill>
                  <a:srgbClr val="000000"/>
                </a:solidFill>
                <a:latin typeface="ST Gothic Hv" pitchFamily="34" charset="0"/>
              </a:rPr>
              <a:t>taketh</a:t>
            </a:r>
            <a:r>
              <a:rPr lang="en-US" sz="2800" i="1" dirty="0">
                <a:solidFill>
                  <a:srgbClr val="000000"/>
                </a:solidFill>
                <a:latin typeface="ST Gothic Hv" pitchFamily="34" charset="0"/>
              </a:rPr>
              <a:t> away the sin of the world.”  </a:t>
            </a:r>
            <a:br>
              <a:rPr lang="en-US" sz="2800" i="1" dirty="0">
                <a:solidFill>
                  <a:srgbClr val="000000"/>
                </a:solidFill>
                <a:latin typeface="ST Gothic Hv" pitchFamily="34" charset="0"/>
              </a:rPr>
            </a:br>
            <a:r>
              <a:rPr lang="en-US" sz="2800" i="1" dirty="0">
                <a:solidFill>
                  <a:srgbClr val="3333FF"/>
                </a:solidFill>
                <a:latin typeface="ST Gothic Hv" pitchFamily="34" charset="0"/>
              </a:rPr>
              <a:t>(Notice He does NOT “take away” the Law or Torah!)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7C3970-232E-45A0-AD0F-09B608B536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102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6412258"/>
      </p:ext>
    </p:extLst>
  </p:cSld>
  <p:clrMapOvr>
    <a:masterClrMapping/>
  </p:clrMapOvr>
  <p:transition spd="slow" advTm="381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saiah-lougoedeker.webs.com/isaiah%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09" y="23038"/>
            <a:ext cx="9144000" cy="682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845924"/>
            <a:ext cx="5941467" cy="19389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Isaiah 53:10 says that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He will be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“an offering for sin.”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1600" y="3314741"/>
            <a:ext cx="6514925" cy="1200329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Not an offering to do away </a:t>
            </a:r>
          </a:p>
          <a:p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with the Torah (law)!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9C5B40-C2D2-4FCA-AE2A-A4F13CFD16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103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2846931"/>
      </p:ext>
    </p:extLst>
  </p:cSld>
  <p:clrMapOvr>
    <a:masterClrMapping/>
  </p:clrMapOvr>
  <p:transition spd="slow" advTm="122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12191999" cy="684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381000"/>
            <a:ext cx="11125200" cy="1569660"/>
          </a:xfrm>
          <a:prstGeom prst="rect">
            <a:avLst/>
          </a:prstGeom>
          <a:solidFill>
            <a:schemeClr val="tx1">
              <a:alpha val="49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 Matthew 26:28 Yahusha Himself said that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His blood was shed </a:t>
            </a:r>
            <a:r>
              <a:rPr lang="en-US" sz="3200" b="1" dirty="0">
                <a:solidFill>
                  <a:schemeClr val="bg1"/>
                </a:solidFill>
              </a:rPr>
              <a:t>“for the remission of sins.”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Not to do away with any part of the Torah!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960672-352F-41A6-BF96-2BDEB7C211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104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20637"/>
      </p:ext>
    </p:extLst>
  </p:cSld>
  <p:clrMapOvr>
    <a:masterClrMapping/>
  </p:clrMapOvr>
  <p:transition spd="slow" advTm="13484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TextBox 2"/>
          <p:cNvSpPr txBox="1">
            <a:spLocks noChangeArrowheads="1"/>
          </p:cNvSpPr>
          <p:nvPr/>
        </p:nvSpPr>
        <p:spPr bwMode="auto">
          <a:xfrm>
            <a:off x="1828800" y="1654625"/>
            <a:ext cx="8991600" cy="34163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600" i="1" dirty="0">
                <a:solidFill>
                  <a:srgbClr val="000000"/>
                </a:solidFill>
                <a:latin typeface="ST Gothic Hv" pitchFamily="34" charset="0"/>
              </a:rPr>
              <a:t>John 1:7 says that His blood </a:t>
            </a:r>
            <a:br>
              <a:rPr lang="en-US" sz="3600" i="1" dirty="0">
                <a:solidFill>
                  <a:srgbClr val="000000"/>
                </a:solidFill>
                <a:latin typeface="ST Gothic Hv" pitchFamily="34" charset="0"/>
              </a:rPr>
            </a:br>
            <a:r>
              <a:rPr lang="en-US" sz="3600" b="1" dirty="0">
                <a:solidFill>
                  <a:srgbClr val="3333FF"/>
                </a:solidFill>
                <a:latin typeface="ST Gothic Hv" pitchFamily="34" charset="0"/>
              </a:rPr>
              <a:t>“cleanses us from all sin;”</a:t>
            </a:r>
          </a:p>
          <a:p>
            <a:r>
              <a:rPr lang="en-US" sz="3600" i="1" dirty="0">
                <a:solidFill>
                  <a:srgbClr val="000000"/>
                </a:solidFill>
                <a:latin typeface="ST Gothic Hv" pitchFamily="34" charset="0"/>
              </a:rPr>
              <a:t>1 John 3:5 says</a:t>
            </a:r>
            <a:r>
              <a:rPr lang="en-US" sz="3600" b="1" dirty="0">
                <a:solidFill>
                  <a:srgbClr val="000000"/>
                </a:solidFill>
                <a:latin typeface="ST Gothic Hv" pitchFamily="34" charset="0"/>
              </a:rPr>
              <a:t> </a:t>
            </a:r>
            <a:r>
              <a:rPr lang="en-US" sz="3600" b="1" dirty="0">
                <a:solidFill>
                  <a:srgbClr val="3333FF"/>
                </a:solidFill>
                <a:latin typeface="ST Gothic Hv" pitchFamily="34" charset="0"/>
              </a:rPr>
              <a:t>“he was manifested to take away our sins;”</a:t>
            </a:r>
            <a:r>
              <a:rPr lang="en-US" sz="3600" b="1" dirty="0">
                <a:solidFill>
                  <a:srgbClr val="000000"/>
                </a:solidFill>
                <a:latin typeface="ST Gothic Hv" pitchFamily="34" charset="0"/>
              </a:rPr>
              <a:t> </a:t>
            </a:r>
            <a:r>
              <a:rPr lang="en-US" sz="3600" i="1" dirty="0">
                <a:solidFill>
                  <a:srgbClr val="000000"/>
                </a:solidFill>
                <a:latin typeface="ST Gothic Hv" pitchFamily="34" charset="0"/>
              </a:rPr>
              <a:t>and</a:t>
            </a:r>
          </a:p>
          <a:p>
            <a:r>
              <a:rPr lang="en-US" sz="3600" i="1" dirty="0">
                <a:solidFill>
                  <a:srgbClr val="000000"/>
                </a:solidFill>
                <a:latin typeface="ST Gothic Hv" pitchFamily="34" charset="0"/>
              </a:rPr>
              <a:t>Revelation 1:5 says He </a:t>
            </a:r>
            <a:r>
              <a:rPr lang="en-US" sz="3600" b="1" dirty="0">
                <a:solidFill>
                  <a:srgbClr val="3333FF"/>
                </a:solidFill>
                <a:latin typeface="ST Gothic Hv" pitchFamily="34" charset="0"/>
              </a:rPr>
              <a:t>“washed us </a:t>
            </a:r>
            <a:br>
              <a:rPr lang="en-US" sz="3600" b="1" dirty="0">
                <a:solidFill>
                  <a:srgbClr val="3333FF"/>
                </a:solidFill>
                <a:latin typeface="ST Gothic Hv" pitchFamily="34" charset="0"/>
              </a:rPr>
            </a:br>
            <a:r>
              <a:rPr lang="en-US" sz="3600" b="1" dirty="0">
                <a:solidFill>
                  <a:srgbClr val="3333FF"/>
                </a:solidFill>
                <a:latin typeface="ST Gothic Hv" pitchFamily="34" charset="0"/>
              </a:rPr>
              <a:t>from our sins in his own blood.”</a:t>
            </a:r>
            <a:r>
              <a:rPr lang="en-US" sz="3600" b="1" dirty="0">
                <a:solidFill>
                  <a:srgbClr val="000000"/>
                </a:solidFill>
                <a:latin typeface="ST Gothic Hv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72F639-DBB2-4F70-BC7C-4431ADE6F5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105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0935218"/>
      </p:ext>
    </p:extLst>
  </p:cSld>
  <p:clrMapOvr>
    <a:masterClrMapping/>
  </p:clrMapOvr>
  <p:transition spd="slow" advTm="215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TextBox 2"/>
          <p:cNvSpPr txBox="1">
            <a:spLocks noChangeArrowheads="1"/>
          </p:cNvSpPr>
          <p:nvPr/>
        </p:nvSpPr>
        <p:spPr bwMode="auto">
          <a:xfrm>
            <a:off x="1447800" y="1371600"/>
            <a:ext cx="9677400" cy="20621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b="1" dirty="0">
                <a:solidFill>
                  <a:srgbClr val="000000"/>
                </a:solidFill>
                <a:latin typeface="ST Gothic Hv" pitchFamily="34" charset="0"/>
              </a:rPr>
              <a:t>There is </a:t>
            </a:r>
            <a:r>
              <a:rPr lang="en-US" sz="3200" b="1" u="sng" dirty="0">
                <a:solidFill>
                  <a:srgbClr val="000000"/>
                </a:solidFill>
                <a:latin typeface="ST Gothic Hv" pitchFamily="34" charset="0"/>
              </a:rPr>
              <a:t>no</a:t>
            </a:r>
            <a:r>
              <a:rPr lang="en-US" sz="3200" b="1" dirty="0">
                <a:solidFill>
                  <a:srgbClr val="000000"/>
                </a:solidFill>
                <a:latin typeface="ST Gothic Hv" pitchFamily="34" charset="0"/>
              </a:rPr>
              <a:t> text, </a:t>
            </a:r>
            <a:r>
              <a:rPr lang="en-US" sz="3200" b="1" u="sng" dirty="0">
                <a:solidFill>
                  <a:srgbClr val="000000"/>
                </a:solidFill>
                <a:latin typeface="ST Gothic Hv" pitchFamily="34" charset="0"/>
              </a:rPr>
              <a:t>not even a hint</a:t>
            </a:r>
            <a:r>
              <a:rPr lang="en-US" sz="3200" b="1" dirty="0">
                <a:solidFill>
                  <a:srgbClr val="000000"/>
                </a:solidFill>
                <a:latin typeface="ST Gothic Hv" pitchFamily="34" charset="0"/>
              </a:rPr>
              <a:t>, that says He came to do away with the Torah or any part of it. </a:t>
            </a:r>
            <a:r>
              <a:rPr lang="en-US" sz="3200" b="1" dirty="0">
                <a:solidFill>
                  <a:srgbClr val="C00000"/>
                </a:solidFill>
                <a:latin typeface="ST Gothic Hv" pitchFamily="34" charset="0"/>
              </a:rPr>
              <a:t>THAT would contradict with the new covenant that the Torah will be written in our hearts.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0443BA-74BB-4E82-8CCC-6DFC8EB291DC}"/>
              </a:ext>
            </a:extLst>
          </p:cNvPr>
          <p:cNvSpPr txBox="1"/>
          <p:nvPr/>
        </p:nvSpPr>
        <p:spPr>
          <a:xfrm>
            <a:off x="1295400" y="3696583"/>
            <a:ext cx="10134600" cy="206210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 fact, He confirms this in Matthew 5:17, saying: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“Think not that I have come to destroy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the law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(Nomos = Torah),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but to fulfill”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b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(to give them their full meaning or to make them come true).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E140EE-613A-4AEB-ABF1-A245246F7E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106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50099"/>
      </p:ext>
    </p:extLst>
  </p:cSld>
  <p:clrMapOvr>
    <a:masterClrMapping/>
  </p:clrMapOvr>
  <p:transition spd="slow" advTm="193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984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7125" name="Text Box 5"/>
          <p:cNvSpPr txBox="1">
            <a:spLocks noChangeArrowheads="1"/>
          </p:cNvSpPr>
          <p:nvPr/>
        </p:nvSpPr>
        <p:spPr bwMode="auto">
          <a:xfrm>
            <a:off x="762000" y="762000"/>
            <a:ext cx="5867400" cy="3539430"/>
          </a:xfrm>
          <a:prstGeom prst="rect">
            <a:avLst/>
          </a:prstGeom>
          <a:gradFill>
            <a:gsLst>
              <a:gs pos="46000">
                <a:schemeClr val="dk1">
                  <a:tint val="50000"/>
                  <a:satMod val="300000"/>
                  <a:lumMod val="0"/>
                  <a:lumOff val="100000"/>
                  <a:alpha val="72000"/>
                </a:schemeClr>
              </a:gs>
              <a:gs pos="24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ln>
                  <a:solidFill>
                    <a:srgbClr val="002060"/>
                  </a:solidFill>
                </a:ln>
                <a:latin typeface="Arial Black" pitchFamily="34" charset="0"/>
              </a:rPr>
              <a:t>John 1:1-3 tells us that He was the Word of Elohim, and He was </a:t>
            </a:r>
            <a:br>
              <a:rPr lang="en-US" sz="3200" dirty="0">
                <a:ln>
                  <a:solidFill>
                    <a:srgbClr val="002060"/>
                  </a:solidFill>
                </a:ln>
                <a:latin typeface="Arial Black" pitchFamily="34" charset="0"/>
              </a:rPr>
            </a:br>
            <a:r>
              <a:rPr lang="en-US" sz="3200" u="sng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with YHVH</a:t>
            </a:r>
            <a:r>
              <a:rPr lang="en-US" sz="3200" dirty="0">
                <a:ln>
                  <a:solidFill>
                    <a:srgbClr val="002060"/>
                  </a:solidFill>
                </a:ln>
                <a:latin typeface="Arial Black" pitchFamily="34" charset="0"/>
              </a:rPr>
              <a:t> from the beginning, and through Him all things </a:t>
            </a:r>
            <a:br>
              <a:rPr lang="en-US" sz="3200" dirty="0">
                <a:ln>
                  <a:solidFill>
                    <a:srgbClr val="002060"/>
                  </a:solidFill>
                </a:ln>
                <a:latin typeface="Arial Black" pitchFamily="34" charset="0"/>
              </a:rPr>
            </a:br>
            <a:r>
              <a:rPr lang="en-US" sz="3200" dirty="0">
                <a:ln>
                  <a:solidFill>
                    <a:srgbClr val="002060"/>
                  </a:solidFill>
                </a:ln>
                <a:latin typeface="Arial Black" pitchFamily="34" charset="0"/>
              </a:rPr>
              <a:t>were made. </a:t>
            </a:r>
          </a:p>
        </p:txBody>
      </p:sp>
      <p:sp>
        <p:nvSpPr>
          <p:cNvPr id="517126" name="Text Box 6"/>
          <p:cNvSpPr txBox="1">
            <a:spLocks noChangeArrowheads="1"/>
          </p:cNvSpPr>
          <p:nvPr/>
        </p:nvSpPr>
        <p:spPr bwMode="auto">
          <a:xfrm>
            <a:off x="762000" y="4572000"/>
            <a:ext cx="10058400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Why would He come to destroy what He made?</a:t>
            </a:r>
            <a:r>
              <a:rPr lang="en-US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03B92F-471A-4F4F-A3FA-682BEE35CC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107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220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6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gatherthejews.com/wp-content/uploads/2010/12/torah-scrol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3249940"/>
            <a:ext cx="3429000" cy="324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623187"/>
            <a:ext cx="10668000" cy="23083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Remember, Yahusha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b="1" dirty="0">
                <a:solidFill>
                  <a:srgbClr val="000000"/>
                </a:solidFill>
              </a:rPr>
              <a:t>did not come to abolish the Torah or any part of it, which is righteous and holy, but to blot out the record of transgressing </a:t>
            </a:r>
            <a:br>
              <a:rPr lang="en-US" sz="3600" b="1" dirty="0">
                <a:solidFill>
                  <a:srgbClr val="000000"/>
                </a:solidFill>
              </a:rPr>
            </a:br>
            <a:r>
              <a:rPr lang="en-US" sz="3600" b="1" dirty="0">
                <a:solidFill>
                  <a:srgbClr val="000000"/>
                </a:solidFill>
              </a:rPr>
              <a:t>the Torah, </a:t>
            </a:r>
            <a:r>
              <a:rPr lang="en-US" sz="3600" b="1" u="sng" dirty="0">
                <a:solidFill>
                  <a:srgbClr val="0000CC"/>
                </a:solidFill>
              </a:rPr>
              <a:t>which is our sin</a:t>
            </a:r>
            <a:r>
              <a:rPr lang="en-US" sz="3600" b="1" dirty="0">
                <a:solidFill>
                  <a:srgbClr val="0000CC"/>
                </a:solidFill>
              </a:rPr>
              <a:t>.</a:t>
            </a:r>
          </a:p>
        </p:txBody>
      </p:sp>
      <p:pic>
        <p:nvPicPr>
          <p:cNvPr id="4098" name="Picture 2" descr="http://cdn2.whatchristianswanttoknow.com/wp-content/uploads/2012/03/Seven-Deadly-Si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8528" y="3171761"/>
            <a:ext cx="4479471" cy="299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C93A4E-134F-48CD-995B-0910AFBCA7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108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&quot;No&quot; Symbol 1"/>
          <p:cNvSpPr/>
          <p:nvPr/>
        </p:nvSpPr>
        <p:spPr>
          <a:xfrm>
            <a:off x="6866163" y="3249940"/>
            <a:ext cx="3124200" cy="2833688"/>
          </a:xfrm>
          <a:prstGeom prst="noSmoking">
            <a:avLst>
              <a:gd name="adj" fmla="val 17384"/>
            </a:avLst>
          </a:prstGeom>
          <a:solidFill>
            <a:srgbClr val="FF0000">
              <a:alpha val="31000"/>
            </a:srgbClr>
          </a:solidFill>
          <a:ln>
            <a:solidFill>
              <a:schemeClr val="tx1"/>
            </a:solidFill>
          </a:ln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78809"/>
      </p:ext>
    </p:extLst>
  </p:cSld>
  <p:clrMapOvr>
    <a:masterClrMapping/>
  </p:clrMapOvr>
  <p:transition spd="slow" advTm="18462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encrypted-tbn3.gstatic.com/images?q=tbn:ANd9GcTH3el7PZu5Fm-hof1gYfnAi781ejpty95Q-8p7pr3KVG3jeyz7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314" y="1551087"/>
            <a:ext cx="3733800" cy="404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400" y="789087"/>
            <a:ext cx="7315200" cy="50783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r>
              <a:rPr lang="en-US" sz="5400" b="1" dirty="0">
                <a:ln>
                  <a:solidFill>
                    <a:srgbClr val="002060"/>
                  </a:solidFill>
                </a:ln>
                <a:latin typeface="Swiss921 BT" pitchFamily="34" charset="0"/>
              </a:rPr>
              <a:t>So what is </a:t>
            </a:r>
            <a:br>
              <a:rPr lang="en-US" sz="5400" b="1" dirty="0">
                <a:ln>
                  <a:solidFill>
                    <a:srgbClr val="002060"/>
                  </a:solidFill>
                </a:ln>
                <a:latin typeface="Swiss921 BT" pitchFamily="34" charset="0"/>
              </a:rPr>
            </a:br>
            <a:r>
              <a:rPr lang="en-US" sz="5400" b="1" dirty="0">
                <a:ln>
                  <a:solidFill>
                    <a:srgbClr val="002060"/>
                  </a:solidFill>
                </a:ln>
                <a:latin typeface="Swiss921 BT" pitchFamily="34" charset="0"/>
              </a:rPr>
              <a:t>the issue in </a:t>
            </a:r>
          </a:p>
          <a:p>
            <a:r>
              <a:rPr lang="en-US" sz="5400" b="1" dirty="0">
                <a:ln>
                  <a:solidFill>
                    <a:srgbClr val="002060"/>
                  </a:solidFill>
                </a:ln>
                <a:latin typeface="Swiss921 BT" pitchFamily="34" charset="0"/>
              </a:rPr>
              <a:t>Colossians 2:14 about the handwriting that </a:t>
            </a:r>
            <a:br>
              <a:rPr lang="en-US" sz="5400" b="1" dirty="0">
                <a:ln>
                  <a:solidFill>
                    <a:srgbClr val="002060"/>
                  </a:solidFill>
                </a:ln>
                <a:latin typeface="Swiss921 BT" pitchFamily="34" charset="0"/>
              </a:rPr>
            </a:br>
            <a:r>
              <a:rPr lang="en-US" sz="5400" b="1" dirty="0">
                <a:ln>
                  <a:solidFill>
                    <a:srgbClr val="002060"/>
                  </a:solidFill>
                </a:ln>
                <a:latin typeface="Swiss921 BT" pitchFamily="34" charset="0"/>
              </a:rPr>
              <a:t>was against us?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98BCE0-4DE7-4772-B2E3-55BD5F873D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109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00246"/>
      </p:ext>
    </p:extLst>
  </p:cSld>
  <p:clrMapOvr>
    <a:masterClrMapping/>
  </p:clrMapOvr>
  <p:transition spd="slow" advTm="7183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686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0" descr="crossro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609600"/>
            <a:ext cx="3581400" cy="49919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762000"/>
            <a:ext cx="5867400" cy="50783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/>
              <a:t>Why?  Because honesty requires that we examine several translations </a:t>
            </a:r>
            <a:br>
              <a:rPr lang="en-US" sz="3600" dirty="0"/>
            </a:br>
            <a:r>
              <a:rPr lang="en-US" sz="3600" dirty="0"/>
              <a:t>of this text.</a:t>
            </a:r>
          </a:p>
          <a:p>
            <a:pPr>
              <a:defRPr/>
            </a:pPr>
            <a:r>
              <a:rPr lang="en-US" sz="3600" dirty="0"/>
              <a:t>First the question: </a:t>
            </a:r>
            <a:br>
              <a:rPr lang="en-US" sz="3600" dirty="0"/>
            </a:br>
            <a:r>
              <a:rPr lang="en-US" sz="3600" b="1" dirty="0">
                <a:solidFill>
                  <a:srgbClr val="FFFF00"/>
                </a:solidFill>
              </a:rPr>
              <a:t>Could Colossians be </a:t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FF00"/>
                </a:solidFill>
              </a:rPr>
              <a:t>one of the letters Peter </a:t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FF00"/>
                </a:solidFill>
              </a:rPr>
              <a:t>is talking about in 2 Peter 3:15-17, where it says: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1000" y="304800"/>
            <a:ext cx="11430000" cy="62484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F586DDF-C9F7-4503-A4C8-0A345882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54B1DC-0614-4F3D-BD27-15908D468D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8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868362"/>
            <a:ext cx="10515600" cy="5303837"/>
          </a:xfrm>
          <a:solidFill>
            <a:schemeClr val="dk1">
              <a:alpha val="42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dirty="0"/>
              <a:t>It speaks here about a </a:t>
            </a:r>
            <a:r>
              <a:rPr lang="en-US" sz="3600" b="1" dirty="0">
                <a:solidFill>
                  <a:srgbClr val="66FFFF"/>
                </a:solidFill>
              </a:rPr>
              <a:t>“</a:t>
            </a:r>
            <a:r>
              <a:rPr lang="en-US" sz="3600" b="1" dirty="0">
                <a:solidFill>
                  <a:srgbClr val="66FFFF"/>
                </a:solidFill>
                <a:effectLst/>
              </a:rPr>
              <a:t>certificate of indebtedness,”</a:t>
            </a:r>
            <a:r>
              <a:rPr lang="en-US" sz="3600" dirty="0"/>
              <a:t> an </a:t>
            </a:r>
            <a:r>
              <a:rPr lang="en-US" sz="3600" b="1" dirty="0">
                <a:solidFill>
                  <a:srgbClr val="66FFFF"/>
                </a:solidFill>
                <a:effectLst/>
              </a:rPr>
              <a:t>“IOU”</a:t>
            </a:r>
            <a:r>
              <a:rPr lang="en-US" sz="3600" dirty="0"/>
              <a:t> or a </a:t>
            </a:r>
            <a:r>
              <a:rPr lang="en-US" sz="3600" dirty="0">
                <a:solidFill>
                  <a:srgbClr val="66FFFF"/>
                </a:solidFill>
                <a:effectLst/>
              </a:rPr>
              <a:t>“note”</a:t>
            </a:r>
            <a:r>
              <a:rPr lang="en-US" sz="3600" dirty="0"/>
              <a:t> where </a:t>
            </a:r>
            <a:br>
              <a:rPr lang="en-US" sz="3600" dirty="0"/>
            </a:br>
            <a:r>
              <a:rPr lang="en-US" sz="3600" dirty="0"/>
              <a:t>our sins are registered!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dirty="0"/>
              <a:t>The “handwriting of ordinances” is </a:t>
            </a:r>
            <a:r>
              <a:rPr lang="en-US" sz="3600" b="1" dirty="0">
                <a:solidFill>
                  <a:srgbClr val="66FFFF"/>
                </a:solidFill>
                <a:effectLst/>
              </a:rPr>
              <a:t>a record </a:t>
            </a:r>
            <a:br>
              <a:rPr lang="en-US" sz="3600" b="1" dirty="0">
                <a:solidFill>
                  <a:srgbClr val="66FFFF"/>
                </a:solidFill>
                <a:effectLst/>
              </a:rPr>
            </a:br>
            <a:r>
              <a:rPr lang="en-US" sz="3600" b="1" dirty="0">
                <a:solidFill>
                  <a:srgbClr val="66FFFF"/>
                </a:solidFill>
                <a:effectLst/>
              </a:rPr>
              <a:t>of our sins</a:t>
            </a:r>
            <a:r>
              <a:rPr lang="en-US" sz="3600" dirty="0"/>
              <a:t> (not the Torah of YHVH).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dirty="0"/>
              <a:t>It is our indebtedness due to the transgression </a:t>
            </a:r>
            <a:br>
              <a:rPr lang="en-US" sz="3600" dirty="0"/>
            </a:br>
            <a:r>
              <a:rPr lang="en-US" sz="3600" dirty="0"/>
              <a:t>of His Torah.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dirty="0">
                <a:solidFill>
                  <a:srgbClr val="FFDC79"/>
                </a:solidFill>
              </a:rPr>
              <a:t>It is a death certificate that is nailed to the cross!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dirty="0"/>
              <a:t>OUR “death” certificate, that is!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152400"/>
            <a:ext cx="11582400" cy="65532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A1BA4C-6FF3-4BBC-A928-6AA71A921C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110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425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2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2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12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12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3" grpId="0" uiExpand="1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42" name="Rectangle 6"/>
          <p:cNvSpPr>
            <a:spLocks noGrp="1" noChangeArrowheads="1"/>
          </p:cNvSpPr>
          <p:nvPr>
            <p:ph type="title"/>
          </p:nvPr>
        </p:nvSpPr>
        <p:spPr>
          <a:xfrm>
            <a:off x="2705100" y="494365"/>
            <a:ext cx="6858000" cy="636587"/>
          </a:xfrm>
          <a:solidFill>
            <a:srgbClr val="0000CC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3d extrusionH="57150">
              <a:bevelT w="38100" h="38100"/>
            </a:sp3d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To repeat it again...</a:t>
            </a:r>
            <a:r>
              <a:rPr lang="en-US" dirty="0"/>
              <a:t> </a:t>
            </a:r>
          </a:p>
        </p:txBody>
      </p:sp>
      <p:sp>
        <p:nvSpPr>
          <p:cNvPr id="32154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350384"/>
            <a:ext cx="4711032" cy="50292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de-DE" dirty="0"/>
              <a:t>   </a:t>
            </a:r>
            <a:r>
              <a:rPr lang="en-US" dirty="0"/>
              <a:t>The certificate of indebtedness, the list of our committed sins, which required our death were nailed to the tree. </a:t>
            </a:r>
            <a:br>
              <a:rPr lang="en-US" dirty="0"/>
            </a:br>
            <a:r>
              <a:rPr lang="en-US" sz="4000" b="1" dirty="0">
                <a:solidFill>
                  <a:srgbClr val="FFFF00"/>
                </a:solidFill>
              </a:rPr>
              <a:t>Col 2:14 in no way nails any Law to the tree.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28600" y="228600"/>
            <a:ext cx="11734800" cy="640080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7CAA8F-40BA-4342-95C5-5C010EDB2415}"/>
              </a:ext>
            </a:extLst>
          </p:cNvPr>
          <p:cNvSpPr txBox="1"/>
          <p:nvPr/>
        </p:nvSpPr>
        <p:spPr>
          <a:xfrm>
            <a:off x="5943600" y="1618017"/>
            <a:ext cx="5437414" cy="452431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en-US" sz="3200" b="1" dirty="0">
                <a:latin typeface="+mn-lt"/>
              </a:rPr>
              <a:t>In order NOT to be misunderstood: 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T</a:t>
            </a:r>
            <a:r>
              <a:rPr lang="en-US" sz="3200" dirty="0">
                <a:latin typeface="+mn-lt"/>
              </a:rPr>
              <a:t>he sacrifices and oblations ended at the stake! 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That is a fact!  Col 2:14 cannot be used as a proof text to do away with the weekly Sabbath nor the yearly appointed times.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0E1469-97DF-46E3-96A5-3347570122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111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346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TextBox 2"/>
          <p:cNvSpPr txBox="1">
            <a:spLocks noChangeArrowheads="1"/>
          </p:cNvSpPr>
          <p:nvPr/>
        </p:nvSpPr>
        <p:spPr bwMode="auto">
          <a:xfrm>
            <a:off x="2057400" y="2438400"/>
            <a:ext cx="8382000" cy="28623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600" b="1" dirty="0">
                <a:solidFill>
                  <a:srgbClr val="000000"/>
                </a:solidFill>
                <a:latin typeface="ST Gothic Hv" pitchFamily="34" charset="0"/>
              </a:rPr>
              <a:t>Because Colossians 2:14 speaks about a certificate of indebtedness, an “IOU”</a:t>
            </a:r>
            <a:r>
              <a:rPr lang="en-US" sz="3200" i="1" dirty="0">
                <a:solidFill>
                  <a:srgbClr val="000000"/>
                </a:solidFill>
                <a:latin typeface="ST Gothic Hv" pitchFamily="34" charset="0"/>
              </a:rPr>
              <a:t> (I owe you), </a:t>
            </a:r>
            <a:br>
              <a:rPr lang="en-US" sz="3200" i="1" dirty="0">
                <a:solidFill>
                  <a:srgbClr val="000000"/>
                </a:solidFill>
                <a:latin typeface="ST Gothic Hv" pitchFamily="34" charset="0"/>
              </a:rPr>
            </a:br>
            <a:r>
              <a:rPr lang="en-US" sz="3600" b="1" dirty="0">
                <a:solidFill>
                  <a:srgbClr val="000000"/>
                </a:solidFill>
                <a:latin typeface="ST Gothic Hv" pitchFamily="34" charset="0"/>
              </a:rPr>
              <a:t>a list of our sins – not a list about </a:t>
            </a:r>
            <a:br>
              <a:rPr lang="en-US" sz="3600" b="1" dirty="0">
                <a:solidFill>
                  <a:srgbClr val="000000"/>
                </a:solidFill>
                <a:latin typeface="ST Gothic Hv" pitchFamily="34" charset="0"/>
              </a:rPr>
            </a:br>
            <a:r>
              <a:rPr lang="en-US" sz="3600" b="1" dirty="0">
                <a:solidFill>
                  <a:srgbClr val="000000"/>
                </a:solidFill>
                <a:latin typeface="ST Gothic Hv" pitchFamily="34" charset="0"/>
              </a:rPr>
              <a:t>Moral and/or Ceremonial laws.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965145" y="1295400"/>
            <a:ext cx="3978974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WHY NOT?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A07334-8BA2-486D-8FC8-B6F988A999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112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103898"/>
      </p:ext>
    </p:extLst>
  </p:cSld>
  <p:clrMapOvr>
    <a:masterClrMapping/>
  </p:clrMapOvr>
  <p:transition spd="slow" advTm="165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3579" y="413657"/>
            <a:ext cx="10915021" cy="5636646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 eaLnBrk="1" hangingPunct="1">
              <a:buNone/>
            </a:pPr>
            <a:r>
              <a:rPr lang="en-US" sz="4000" b="1" dirty="0">
                <a:effectLst/>
                <a:latin typeface="Arial Black" pitchFamily="34" charset="0"/>
              </a:rPr>
              <a:t>One can not call the yearly divine appointments a </a:t>
            </a:r>
            <a:br>
              <a:rPr lang="en-US" sz="4000" b="1" dirty="0">
                <a:effectLst/>
                <a:latin typeface="Arial Black" pitchFamily="34" charset="0"/>
              </a:rPr>
            </a:br>
            <a:r>
              <a:rPr lang="en-US" sz="4000" b="1" dirty="0">
                <a:solidFill>
                  <a:srgbClr val="66FFFF"/>
                </a:solidFill>
                <a:effectLst/>
                <a:latin typeface="Arial Black" pitchFamily="34" charset="0"/>
              </a:rPr>
              <a:t>“death certificate”</a:t>
            </a:r>
            <a:r>
              <a:rPr lang="en-US" sz="4000" b="1" dirty="0">
                <a:effectLst/>
                <a:latin typeface="Arial Black" pitchFamily="34" charset="0"/>
              </a:rPr>
              <a:t> or a </a:t>
            </a:r>
            <a:br>
              <a:rPr lang="en-US" sz="4000" b="1" dirty="0">
                <a:effectLst/>
                <a:latin typeface="Arial Black" pitchFamily="34" charset="0"/>
              </a:rPr>
            </a:br>
            <a:r>
              <a:rPr lang="en-US" sz="4000" b="1" dirty="0">
                <a:solidFill>
                  <a:srgbClr val="66FFFF"/>
                </a:solidFill>
                <a:effectLst/>
                <a:latin typeface="Arial Black" pitchFamily="34" charset="0"/>
              </a:rPr>
              <a:t>“certificate of indebtedness,”</a:t>
            </a:r>
            <a:r>
              <a:rPr lang="en-US" sz="4000" b="1" dirty="0">
                <a:effectLst/>
                <a:latin typeface="Arial Black" pitchFamily="34" charset="0"/>
              </a:rPr>
              <a:t> </a:t>
            </a:r>
            <a:br>
              <a:rPr lang="en-US" sz="4000" b="1" dirty="0">
                <a:effectLst/>
                <a:latin typeface="Arial Black" pitchFamily="34" charset="0"/>
              </a:rPr>
            </a:br>
            <a:r>
              <a:rPr lang="en-US" sz="4000" b="1" dirty="0">
                <a:effectLst/>
                <a:latin typeface="Arial Black" pitchFamily="34" charset="0"/>
              </a:rPr>
              <a:t>that ended at Calvary</a:t>
            </a:r>
            <a:r>
              <a:rPr lang="en-US" sz="4000" b="1" dirty="0" smtClean="0">
                <a:effectLst/>
                <a:latin typeface="Arial Black" pitchFamily="34" charset="0"/>
              </a:rPr>
              <a:t>.</a:t>
            </a:r>
          </a:p>
          <a:p>
            <a:pPr marL="0" indent="0" algn="ctr" eaLnBrk="1" hangingPunct="1">
              <a:buNone/>
            </a:pPr>
            <a:r>
              <a:rPr lang="en-US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 Black" pitchFamily="34" charset="0"/>
              </a:rPr>
              <a:t>The </a:t>
            </a: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 Black" pitchFamily="34" charset="0"/>
              </a:rPr>
              <a:t>yearly appointed feasts point to </a:t>
            </a:r>
            <a:b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 Black" pitchFamily="34" charset="0"/>
              </a:rPr>
            </a:b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 Black" pitchFamily="34" charset="0"/>
              </a:rPr>
              <a:t>a “shadow of things to come </a:t>
            </a:r>
            <a:b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 Black" pitchFamily="34" charset="0"/>
              </a:rPr>
            </a:b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 Black" pitchFamily="34" charset="0"/>
              </a:rPr>
              <a:t>in the future.”  </a:t>
            </a:r>
            <a:r>
              <a:rPr lang="en-US" sz="4000" b="1" dirty="0">
                <a:solidFill>
                  <a:srgbClr val="FFDC79"/>
                </a:solidFill>
                <a:effectLst/>
                <a:latin typeface="Arial Black" pitchFamily="34" charset="0"/>
              </a:rPr>
              <a:t>“They are a compacted prophecy of the plan of salvation!”</a:t>
            </a:r>
            <a:endParaRPr lang="en-US" sz="4000" b="1" u="sng" dirty="0">
              <a:solidFill>
                <a:srgbClr val="FFDC79"/>
              </a:solidFill>
              <a:effectLst/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81000" y="304800"/>
            <a:ext cx="11506200" cy="6172200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CC1C01-669A-4FD3-A788-A4DC2A0A28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113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99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6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95300"/>
            <a:ext cx="9448800" cy="1143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3200" b="1" dirty="0"/>
              <a:t> </a:t>
            </a:r>
            <a:r>
              <a:rPr lang="en-US" sz="3600" b="1" dirty="0">
                <a:solidFill>
                  <a:schemeClr val="bg1"/>
                </a:solidFill>
              </a:rPr>
              <a:t>This is brought out in Colossians 2:17!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325635" name="Rectangle 3"/>
          <p:cNvSpPr>
            <a:spLocks noGrp="1" noChangeArrowheads="1"/>
          </p:cNvSpPr>
          <p:nvPr>
            <p:ph idx="1"/>
          </p:nvPr>
        </p:nvSpPr>
        <p:spPr>
          <a:xfrm>
            <a:off x="1212112" y="1905000"/>
            <a:ext cx="9652000" cy="38862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eaLnBrk="1" hangingPunct="1">
              <a:defRPr/>
            </a:pPr>
            <a:r>
              <a:rPr lang="en-US" sz="4000" dirty="0"/>
              <a:t>“Which are </a:t>
            </a:r>
            <a:r>
              <a:rPr lang="en-US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(not were)</a:t>
            </a:r>
            <a:r>
              <a:rPr lang="en-US" sz="4000" i="1" dirty="0"/>
              <a:t> </a:t>
            </a:r>
            <a:r>
              <a:rPr lang="en-US" sz="4000" dirty="0"/>
              <a:t>a shadow </a:t>
            </a:r>
            <a:br>
              <a:rPr lang="en-US" sz="4000" dirty="0"/>
            </a:br>
            <a:r>
              <a:rPr lang="en-US" sz="4000" b="1" dirty="0">
                <a:solidFill>
                  <a:srgbClr val="FFFF00"/>
                </a:solidFill>
              </a:rPr>
              <a:t>of things to come</a:t>
            </a:r>
            <a:r>
              <a:rPr lang="en-US" sz="4000" dirty="0"/>
              <a:t>, but the body </a:t>
            </a:r>
            <a:br>
              <a:rPr lang="en-US" sz="4000" dirty="0"/>
            </a:br>
            <a:r>
              <a:rPr lang="en-US" sz="2800" i="1" dirty="0">
                <a:solidFill>
                  <a:srgbClr val="C00000"/>
                </a:solidFill>
              </a:rPr>
              <a:t>is</a:t>
            </a:r>
            <a:r>
              <a:rPr lang="en-US" sz="4000" dirty="0"/>
              <a:t> of Messiah.” </a:t>
            </a:r>
          </a:p>
          <a:p>
            <a:pPr eaLnBrk="1" hangingPunct="1">
              <a:defRPr/>
            </a:pPr>
            <a:r>
              <a:rPr lang="en-US" sz="4000" b="1" dirty="0"/>
              <a:t>The word “are” is in the present tense and a promise of a future fulfillment, which is still ahead.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152400"/>
            <a:ext cx="11353800" cy="64008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F19952-FE44-4A68-B477-CFEDAFF4F3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114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286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35" grpId="0" uiExpand="1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TextBox 2"/>
          <p:cNvSpPr txBox="1">
            <a:spLocks noChangeArrowheads="1"/>
          </p:cNvSpPr>
          <p:nvPr/>
        </p:nvSpPr>
        <p:spPr bwMode="auto">
          <a:xfrm>
            <a:off x="1905000" y="1371601"/>
            <a:ext cx="8763000" cy="20621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dirty="0">
                <a:solidFill>
                  <a:srgbClr val="000000"/>
                </a:solidFill>
                <a:latin typeface="ST Gothic Hv" pitchFamily="34" charset="0"/>
              </a:rPr>
              <a:t>Why is Paul using present tense thirty (30) years after the crucifixion, </a:t>
            </a:r>
            <a:r>
              <a:rPr lang="en-US" sz="3200" b="1" u="sng" dirty="0">
                <a:solidFill>
                  <a:srgbClr val="000000"/>
                </a:solidFill>
                <a:latin typeface="ST Gothic Hv" pitchFamily="34" charset="0"/>
              </a:rPr>
              <a:t>IF</a:t>
            </a:r>
            <a:r>
              <a:rPr lang="en-US" sz="3200" dirty="0">
                <a:solidFill>
                  <a:srgbClr val="000000"/>
                </a:solidFill>
                <a:latin typeface="ST Gothic Hv" pitchFamily="34" charset="0"/>
              </a:rPr>
              <a:t> the feasts, </a:t>
            </a:r>
            <a:br>
              <a:rPr lang="en-US" sz="3200" dirty="0">
                <a:solidFill>
                  <a:srgbClr val="000000"/>
                </a:solidFill>
                <a:latin typeface="ST Gothic Hv" pitchFamily="34" charset="0"/>
              </a:rPr>
            </a:br>
            <a:r>
              <a:rPr lang="en-US" sz="3200" dirty="0">
                <a:solidFill>
                  <a:srgbClr val="000000"/>
                </a:solidFill>
                <a:latin typeface="ST Gothic Hv" pitchFamily="34" charset="0"/>
              </a:rPr>
              <a:t>New Months, the Sabbath and the </a:t>
            </a:r>
            <a:br>
              <a:rPr lang="en-US" sz="3200" dirty="0">
                <a:solidFill>
                  <a:srgbClr val="000000"/>
                </a:solidFill>
                <a:latin typeface="ST Gothic Hv" pitchFamily="34" charset="0"/>
              </a:rPr>
            </a:br>
            <a:r>
              <a:rPr lang="en-US" sz="3200" dirty="0">
                <a:solidFill>
                  <a:srgbClr val="000000"/>
                </a:solidFill>
                <a:latin typeface="ST Gothic Hv" pitchFamily="34" charset="0"/>
              </a:rPr>
              <a:t>food laws were already fulfilled?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3945522"/>
            <a:ext cx="8763000" cy="13234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en-US" sz="4000" dirty="0">
                <a:latin typeface="Swiss921 BT" pitchFamily="34" charset="0"/>
              </a:rPr>
              <a:t>Because the Greek text is written </a:t>
            </a:r>
            <a:br>
              <a:rPr lang="en-US" sz="4000" dirty="0">
                <a:latin typeface="Swiss921 BT" pitchFamily="34" charset="0"/>
              </a:rPr>
            </a:br>
            <a:r>
              <a:rPr lang="en-US" sz="4000" dirty="0">
                <a:latin typeface="Swiss921 BT" pitchFamily="34" charset="0"/>
              </a:rPr>
              <a:t>in </a:t>
            </a:r>
            <a:r>
              <a:rPr lang="en-US" sz="4000" u="sng" dirty="0">
                <a:latin typeface="Swiss921 BT" pitchFamily="34" charset="0"/>
              </a:rPr>
              <a:t>the </a:t>
            </a:r>
            <a:r>
              <a:rPr lang="en-US" sz="4000" dirty="0">
                <a:latin typeface="Swiss921 BT" pitchFamily="34" charset="0"/>
              </a:rPr>
              <a:t>p</a:t>
            </a:r>
            <a:r>
              <a:rPr lang="en-US" sz="4000" u="sng" dirty="0">
                <a:latin typeface="Swiss921 BT" pitchFamily="34" charset="0"/>
              </a:rPr>
              <a:t>resent tense</a:t>
            </a:r>
            <a:r>
              <a:rPr lang="en-US" sz="4000" dirty="0">
                <a:latin typeface="Swiss921 BT" pitchFamily="34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3315AE-18E1-4FE7-9AF7-15055F51AA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115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4004445"/>
      </p:ext>
    </p:extLst>
  </p:cSld>
  <p:clrMapOvr>
    <a:masterClrMapping/>
  </p:clrMapOvr>
  <p:transition spd="slow" advTm="191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encrypted-tbn3.gstatic.com/images?q=tbn:ANd9GcTH3el7PZu5Fm-hof1gYfnAi781ejpty95Q-8p7pr3KVG3jeyz7F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266" y="2125682"/>
            <a:ext cx="3386850" cy="366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609601"/>
            <a:ext cx="105156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Swiss921 BT" pitchFamily="34" charset="0"/>
              </a:rPr>
              <a:t>What about the second half of Colossians 2:17?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1651" y="2373391"/>
            <a:ext cx="6568349" cy="317009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en-US" sz="4000" b="1" dirty="0">
                <a:solidFill>
                  <a:srgbClr val="3333FF"/>
                </a:solidFill>
              </a:rPr>
              <a:t>“but the body </a:t>
            </a:r>
            <a:r>
              <a:rPr lang="en-US" sz="3200" b="1" i="1" dirty="0">
                <a:solidFill>
                  <a:srgbClr val="C00000"/>
                </a:solidFill>
              </a:rPr>
              <a:t>is</a:t>
            </a:r>
            <a:r>
              <a:rPr lang="en-US" sz="4000" b="1" dirty="0">
                <a:solidFill>
                  <a:srgbClr val="3333FF"/>
                </a:solidFill>
              </a:rPr>
              <a:t> of Messiah.”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Does this sentence </a:t>
            </a: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make sense?</a:t>
            </a:r>
          </a:p>
          <a:p>
            <a:r>
              <a:rPr lang="en-US" sz="4000" b="1" dirty="0">
                <a:solidFill>
                  <a:srgbClr val="720000"/>
                </a:solidFill>
              </a:rPr>
              <a:t>What does that mean? </a:t>
            </a:r>
            <a:br>
              <a:rPr lang="en-US" sz="4000" b="1" dirty="0">
                <a:solidFill>
                  <a:srgbClr val="720000"/>
                </a:solidFill>
              </a:rPr>
            </a:br>
            <a:r>
              <a:rPr lang="en-US" sz="4000" b="1" dirty="0">
                <a:solidFill>
                  <a:srgbClr val="002060"/>
                </a:solidFill>
              </a:rPr>
              <a:t>What is Paul trying to say?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25B497-0DF8-4148-AA2E-D05705B7E4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116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756814"/>
      </p:ext>
    </p:extLst>
  </p:cSld>
  <p:clrMapOvr>
    <a:masterClrMapping/>
  </p:clrMapOvr>
  <p:transition spd="slow" advTm="197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088"/>
            <a:ext cx="1234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5315" name="Text Box 3"/>
          <p:cNvSpPr txBox="1">
            <a:spLocks noChangeArrowheads="1"/>
          </p:cNvSpPr>
          <p:nvPr/>
        </p:nvSpPr>
        <p:spPr bwMode="auto">
          <a:xfrm>
            <a:off x="3505200" y="3902774"/>
            <a:ext cx="4495800" cy="269612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“And He </a:t>
            </a:r>
            <a:r>
              <a:rPr lang="en-US" sz="2800" i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(Yahusha) </a:t>
            </a:r>
            <a:r>
              <a:rPr lang="en-US" sz="32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is the head of the body, the church </a:t>
            </a:r>
            <a:br>
              <a:rPr lang="en-US" sz="32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r>
              <a:rPr lang="en-US" sz="3200" i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(the assembly, the congregation)” </a:t>
            </a:r>
            <a:br>
              <a:rPr lang="en-US" sz="3200" i="1" dirty="0"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r>
              <a:rPr lang="en-US" sz="2800" i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(Col 1:18)</a:t>
            </a:r>
            <a:endParaRPr lang="de-DE" sz="2800" i="1" dirty="0"/>
          </a:p>
        </p:txBody>
      </p:sp>
      <p:sp>
        <p:nvSpPr>
          <p:cNvPr id="192516" name="WordArt 4"/>
          <p:cNvSpPr>
            <a:spLocks noChangeArrowheads="1" noChangeShapeType="1" noTextEdit="1"/>
          </p:cNvSpPr>
          <p:nvPr/>
        </p:nvSpPr>
        <p:spPr bwMode="auto">
          <a:xfrm>
            <a:off x="1562100" y="685800"/>
            <a:ext cx="89535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What is the body of Messiah?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00896E-41C1-49D9-9EC1-088B3EED3E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117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98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2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1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7363" name="Text Box 3"/>
          <p:cNvSpPr txBox="1">
            <a:spLocks noChangeArrowheads="1"/>
          </p:cNvSpPr>
          <p:nvPr/>
        </p:nvSpPr>
        <p:spPr bwMode="auto">
          <a:xfrm>
            <a:off x="3276600" y="4105846"/>
            <a:ext cx="4572000" cy="2197525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“For His </a:t>
            </a:r>
            <a:r>
              <a:rPr lang="en-US" sz="2800" i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[Messiah] </a:t>
            </a:r>
            <a:r>
              <a:rPr lang="en-US" sz="32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body's sake, which </a:t>
            </a:r>
            <a:r>
              <a:rPr lang="en-US" sz="3200" b="1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is </a:t>
            </a:r>
            <a:r>
              <a:rPr lang="en-US" sz="32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the </a:t>
            </a:r>
            <a:r>
              <a:rPr lang="en-US" sz="3200" b="1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church” </a:t>
            </a:r>
            <a:r>
              <a:rPr lang="en-US" sz="32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/>
            </a:r>
            <a:br>
              <a:rPr lang="en-US" sz="32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r>
              <a:rPr lang="en-US" sz="2800" i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(the assembly, the </a:t>
            </a:r>
            <a:r>
              <a:rPr lang="en-US" sz="2800" i="1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congregation in Col </a:t>
            </a:r>
            <a:r>
              <a:rPr lang="en-US" sz="2800" i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1:24</a:t>
            </a:r>
            <a:r>
              <a:rPr lang="en-US" sz="2800" i="1" dirty="0" smtClean="0">
                <a:effectLst>
                  <a:outerShdw blurRad="38100" dist="38100" dir="2700000" algn="tl">
                    <a:srgbClr val="010199"/>
                  </a:outerShdw>
                </a:effectLst>
              </a:rPr>
              <a:t>).</a:t>
            </a:r>
            <a:endParaRPr lang="de-DE" sz="2800" b="1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691C62-B637-41A4-8E21-9E3EDB83B9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118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2063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9411" name="Text Box 3"/>
          <p:cNvSpPr txBox="1">
            <a:spLocks noChangeArrowheads="1"/>
          </p:cNvSpPr>
          <p:nvPr/>
        </p:nvSpPr>
        <p:spPr bwMode="auto">
          <a:xfrm>
            <a:off x="533400" y="4114800"/>
            <a:ext cx="7418616" cy="1938992"/>
          </a:xfrm>
          <a:prstGeom prst="rect">
            <a:avLst/>
          </a:prstGeom>
          <a:solidFill>
            <a:schemeClr val="accent6">
              <a:alpha val="4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66FFFF"/>
                </a:solidFill>
                <a:latin typeface="Elephant" pitchFamily="18" charset="0"/>
              </a:rPr>
              <a:t>The Body of Messiah is </a:t>
            </a:r>
            <a:br>
              <a:rPr lang="en-US" sz="4000" dirty="0">
                <a:solidFill>
                  <a:srgbClr val="66FFFF"/>
                </a:solidFill>
                <a:latin typeface="Elephant" pitchFamily="18" charset="0"/>
              </a:rPr>
            </a:br>
            <a:r>
              <a:rPr lang="en-US" sz="4000" dirty="0">
                <a:solidFill>
                  <a:srgbClr val="66FFFF"/>
                </a:solidFill>
                <a:latin typeface="Elephant" pitchFamily="18" charset="0"/>
              </a:rPr>
              <a:t>His assembly </a:t>
            </a:r>
            <a:r>
              <a:rPr lang="en-US" sz="4000" dirty="0">
                <a:solidFill>
                  <a:srgbClr val="FFFF00"/>
                </a:solidFill>
                <a:latin typeface="Elephant" pitchFamily="18" charset="0"/>
              </a:rPr>
              <a:t>of believers that follow His instructions</a:t>
            </a:r>
            <a:r>
              <a:rPr lang="en-US" sz="4000" dirty="0">
                <a:solidFill>
                  <a:srgbClr val="66FFFF"/>
                </a:solidFill>
                <a:latin typeface="Elephant" pitchFamily="18" charset="0"/>
              </a:rPr>
              <a:t>!</a:t>
            </a:r>
            <a:endParaRPr lang="de-DE" sz="4000" dirty="0">
              <a:solidFill>
                <a:srgbClr val="66FFFF"/>
              </a:solidFill>
              <a:latin typeface="Elephant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230851-7A48-4611-8B8A-A1D00F46D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119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0041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ED8308-8A19-4198-8D48-2EA84138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F349E4-E1B1-4146-AD4B-187B18DEDC12}"/>
              </a:ext>
            </a:extLst>
          </p:cNvPr>
          <p:cNvSpPr txBox="1"/>
          <p:nvPr/>
        </p:nvSpPr>
        <p:spPr>
          <a:xfrm>
            <a:off x="533400" y="228600"/>
            <a:ext cx="5126133" cy="624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+mn-lt"/>
              </a:rPr>
              <a:t>“And account that the longsuffering of our Master is salvation; even as our beloved brother Paul also according to the wisdom given unto him hath written unto you; 16 </a:t>
            </a:r>
            <a:r>
              <a:rPr lang="en-US" sz="3200" b="1" dirty="0">
                <a:latin typeface="+mn-lt"/>
              </a:rPr>
              <a:t>As also in all his epistles, speaking in them of these things; which they that are unlearned and unstable wrest, as they do also the other Scriptures, unto their own destruction</a:t>
            </a:r>
            <a:r>
              <a:rPr lang="en-US" sz="3200" dirty="0">
                <a:latin typeface="+mn-lt"/>
              </a:rPr>
              <a:t>.”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4C9DDA-7F24-421D-99E1-E24DDDD2B3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5655783"/>
            <a:ext cx="3170195" cy="755970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12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454B1DC-0614-4F3D-BD27-15908D468D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98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16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0" y="1828800"/>
            <a:ext cx="7886405" cy="30469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p3d extrusionH="57150">
              <a:bevelT w="82550" h="38100" prst="coolSlant"/>
            </a:sp3d>
          </a:bodyPr>
          <a:lstStyle/>
          <a:p>
            <a:r>
              <a:rPr lang="en-US" sz="3200" i="1" dirty="0"/>
              <a:t>The last part of </a:t>
            </a:r>
            <a:r>
              <a:rPr lang="en-US" sz="3200" i="1" dirty="0" smtClean="0"/>
              <a:t>Colossians 2:17 </a:t>
            </a:r>
            <a:r>
              <a:rPr lang="en-US" sz="3200" i="1" dirty="0"/>
              <a:t/>
            </a:r>
            <a:br>
              <a:rPr lang="en-US" sz="3200" i="1" dirty="0"/>
            </a:br>
            <a:r>
              <a:rPr lang="en-US" sz="3200" i="1" dirty="0"/>
              <a:t>relates to verse 16, where it states:</a:t>
            </a:r>
          </a:p>
          <a:p>
            <a:r>
              <a:rPr lang="en-US" sz="3200" b="1" dirty="0"/>
              <a:t>“Let no man therefore judge you…</a:t>
            </a:r>
            <a:br>
              <a:rPr lang="en-US" sz="3200" b="1" dirty="0"/>
            </a:br>
            <a:r>
              <a:rPr lang="en-US" sz="3200" b="1" dirty="0">
                <a:solidFill>
                  <a:srgbClr val="993366"/>
                </a:solidFill>
              </a:rPr>
              <a:t>[in these matters] </a:t>
            </a:r>
            <a:br>
              <a:rPr lang="en-US" sz="3200" b="1" dirty="0">
                <a:solidFill>
                  <a:srgbClr val="993366"/>
                </a:solidFill>
              </a:rPr>
            </a:br>
            <a:r>
              <a:rPr lang="en-US" sz="3200" b="1" dirty="0"/>
              <a:t>but the body of Messiah </a:t>
            </a:r>
            <a:r>
              <a:rPr lang="en-US" sz="2400" dirty="0"/>
              <a:t>[judges]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solidFill>
                  <a:srgbClr val="993366"/>
                </a:solidFill>
              </a:rPr>
              <a:t>[which is the assembly</a:t>
            </a:r>
            <a:r>
              <a:rPr lang="en-US" sz="3200" b="1" dirty="0" smtClean="0">
                <a:solidFill>
                  <a:srgbClr val="993366"/>
                </a:solidFill>
              </a:rPr>
              <a:t>].</a:t>
            </a:r>
            <a:r>
              <a:rPr lang="en-US" sz="3200" b="1" dirty="0" smtClean="0">
                <a:solidFill>
                  <a:schemeClr val="tx1"/>
                </a:solidFill>
              </a:rPr>
              <a:t>”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F903F9-83AA-4368-A463-2982A5CBB0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120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670831"/>
      </p:ext>
    </p:extLst>
  </p:cSld>
  <p:clrMapOvr>
    <a:masterClrMapping/>
  </p:clrMapOvr>
  <p:transition spd="slow" advTm="168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1905000"/>
            <a:ext cx="8610600" cy="286232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en-US" sz="3600" b="1" dirty="0"/>
              <a:t>In other words, Paul is telling the Colossians that no one should be judging them on these matters </a:t>
            </a:r>
            <a:br>
              <a:rPr lang="en-US" sz="3600" b="1" dirty="0"/>
            </a:br>
            <a:r>
              <a:rPr lang="en-US" sz="3600" b="1" dirty="0">
                <a:solidFill>
                  <a:srgbClr val="FFFF00"/>
                </a:solidFill>
              </a:rPr>
              <a:t>if they aren’t part of His assembly </a:t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FF00"/>
                </a:solidFill>
              </a:rPr>
              <a:t>and part of His people.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6F98E5-77C6-40A9-BA25-AC1F0263A3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121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92781"/>
      </p:ext>
    </p:extLst>
  </p:cSld>
  <p:clrMapOvr>
    <a:masterClrMapping/>
  </p:clrMapOvr>
  <p:transition spd="slow" advTm="11862"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516026"/>
            <a:ext cx="7832858" cy="58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525002-08CC-444F-A18F-F32B979398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122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4224"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1219200"/>
            <a:ext cx="9525000" cy="15696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Paul </a:t>
            </a:r>
            <a:r>
              <a:rPr lang="en-US" sz="3200" i="1" dirty="0">
                <a:solidFill>
                  <a:srgbClr val="000000"/>
                </a:solidFill>
              </a:rPr>
              <a:t>(in Colossians 2) </a:t>
            </a:r>
            <a:r>
              <a:rPr lang="en-US" sz="3200" b="1" dirty="0">
                <a:solidFill>
                  <a:srgbClr val="000000"/>
                </a:solidFill>
              </a:rPr>
              <a:t>is not focusing on the Torah.  But rather, he is focusing on Yahuwah’s forgiveness and the completeness in Yahusha.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E42259-E07B-4A4B-B6B2-BBFF010307D6}"/>
              </a:ext>
            </a:extLst>
          </p:cNvPr>
          <p:cNvSpPr txBox="1"/>
          <p:nvPr/>
        </p:nvSpPr>
        <p:spPr>
          <a:xfrm>
            <a:off x="1687033" y="2961464"/>
            <a:ext cx="9285767" cy="30469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Paul did NOT do away with any laws, because he says in Acts 25:8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Neither against the law of the Jews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(G3551 = Greek Nomos – Hebrew Torah), </a:t>
            </a:r>
            <a:b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neither against the temple,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 yet against Caesar,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have I offended anything at all.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5FE2C4-A150-4FA1-AABB-13CC995096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123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19631"/>
      </p:ext>
    </p:extLst>
  </p:cSld>
  <p:clrMapOvr>
    <a:masterClrMapping/>
  </p:clrMapOvr>
  <p:transition spd="slow" advTm="145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1659285"/>
            <a:ext cx="9296400" cy="34778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We have been forgiven of our sins and trespasses, let no man therefore judge you </a:t>
            </a: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  <a:latin typeface="Arial Black" panose="020B0A04020102020204" pitchFamily="34" charset="0"/>
              </a:rPr>
              <a:t>but</a:t>
            </a:r>
            <a:r>
              <a:rPr lang="en-US" sz="3600" b="1" dirty="0">
                <a:solidFill>
                  <a:srgbClr val="000000"/>
                </a:solidFill>
              </a:rPr>
              <a:t> the body of Messiah, </a:t>
            </a:r>
            <a:br>
              <a:rPr lang="en-US" sz="3600" b="1" dirty="0">
                <a:solidFill>
                  <a:srgbClr val="000000"/>
                </a:solidFill>
              </a:rPr>
            </a:br>
            <a:r>
              <a:rPr lang="en-US" sz="3600" b="1" dirty="0">
                <a:solidFill>
                  <a:srgbClr val="000000"/>
                </a:solidFill>
              </a:rPr>
              <a:t>which is the true assembly </a:t>
            </a:r>
            <a:br>
              <a:rPr lang="en-US" sz="3600" b="1" dirty="0">
                <a:solidFill>
                  <a:srgbClr val="000000"/>
                </a:solidFill>
              </a:rPr>
            </a:br>
            <a:r>
              <a:rPr lang="en-US" sz="3600" b="1" dirty="0">
                <a:solidFill>
                  <a:srgbClr val="000000"/>
                </a:solidFill>
              </a:rPr>
              <a:t>according to the righteous standard, </a:t>
            </a:r>
            <a:br>
              <a:rPr lang="en-US" sz="3600" b="1" dirty="0">
                <a:solidFill>
                  <a:srgbClr val="000000"/>
                </a:solidFill>
              </a:rPr>
            </a:br>
            <a:r>
              <a:rPr lang="en-US" sz="3600" b="1" dirty="0">
                <a:solidFill>
                  <a:srgbClr val="000000"/>
                </a:solidFill>
              </a:rPr>
              <a:t>which is the Word of Yahuwah.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2FDD45-9A2E-4769-A960-61D70FDC6C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124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29688"/>
      </p:ext>
    </p:extLst>
  </p:cSld>
  <p:clrMapOvr>
    <a:masterClrMapping/>
  </p:clrMapOvr>
  <p:transition spd="slow" advTm="16716"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3526" name="Text Box 6"/>
          <p:cNvSpPr txBox="1">
            <a:spLocks noChangeArrowheads="1"/>
          </p:cNvSpPr>
          <p:nvPr/>
        </p:nvSpPr>
        <p:spPr bwMode="auto">
          <a:xfrm>
            <a:off x="990600" y="4267200"/>
            <a:ext cx="10287000" cy="2062103"/>
          </a:xfrm>
          <a:prstGeom prst="rect">
            <a:avLst/>
          </a:prstGeom>
          <a:solidFill>
            <a:schemeClr val="accent2">
              <a:alpha val="37000"/>
            </a:schemeClr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If you get a speeding ticket and someone pays your fine…does that abolish the speed limit law, or your debt for the ticket? </a:t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Only your DEBT is being abolished!</a:t>
            </a:r>
            <a:endParaRPr lang="de-DE" sz="3200" b="1" dirty="0">
              <a:ln>
                <a:solidFill>
                  <a:srgbClr val="00206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7CB633-8AA3-4EB2-897D-3A228B8097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125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5077"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6595" name="Text Box 3"/>
          <p:cNvSpPr txBox="1">
            <a:spLocks noChangeArrowheads="1"/>
          </p:cNvSpPr>
          <p:nvPr/>
        </p:nvSpPr>
        <p:spPr bwMode="auto">
          <a:xfrm>
            <a:off x="838200" y="3505200"/>
            <a:ext cx="10668000" cy="1066800"/>
          </a:xfrm>
          <a:prstGeom prst="rect">
            <a:avLst/>
          </a:prstGeom>
          <a:solidFill>
            <a:schemeClr val="accent2">
              <a:alpha val="44000"/>
            </a:schemeClr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</a:rPr>
              <a:t>Only the ticket was paid for and taken care of,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rgbClr val="66FFFF"/>
                </a:solidFill>
                <a:latin typeface="Arial Black" panose="020B0A04020102020204" pitchFamily="34" charset="0"/>
              </a:rPr>
              <a:t>but the law is still in force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400" y="4760892"/>
            <a:ext cx="10515600" cy="1200329"/>
          </a:xfrm>
          <a:prstGeom prst="rect">
            <a:avLst/>
          </a:prstGeom>
          <a:solidFill>
            <a:schemeClr val="accent2">
              <a:alpha val="45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600" b="1" dirty="0"/>
              <a:t>Try to speed again and you will find out, </a:t>
            </a:r>
            <a:br>
              <a:rPr lang="en-US" sz="3600" b="1" dirty="0"/>
            </a:br>
            <a:r>
              <a:rPr lang="en-US" sz="3600" b="1" dirty="0"/>
              <a:t>that the law is still in force.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69103A-5C8C-4EBE-ADEA-F9CAD9B8E4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126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71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86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1851478"/>
            <a:ext cx="8991600" cy="15696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Colossians 2:15  “And having spoiled principalities and powers, he made a shew of them openly, triumphing over them in it.”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3875782"/>
            <a:ext cx="8763000" cy="107721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Who are those principalities and powers </a:t>
            </a:r>
            <a:br>
              <a:rPr lang="en-US" sz="3200" b="1" dirty="0"/>
            </a:br>
            <a:r>
              <a:rPr lang="en-US" sz="3200" b="1" dirty="0"/>
              <a:t>that try to judge Yahuwah’s people?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57738A-87BC-4F5D-89FE-AC74DAB0A6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127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3694909"/>
      </p:ext>
    </p:extLst>
  </p:cSld>
  <p:clrMapOvr>
    <a:masterClrMapping/>
  </p:clrMapOvr>
  <p:transition spd="slow" advTm="211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lh3.ggpht.com/ioannes777/SPccPaZyf-I/AAAAAAAABXw/yE3-fFhW1iA/Cruzados_thumb%5B5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1295399"/>
            <a:ext cx="5188630" cy="40767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1650" y="831111"/>
            <a:ext cx="4891949" cy="452431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en-US" sz="3200" b="1" dirty="0"/>
              <a:t>These terms refer to earthly rulers </a:t>
            </a:r>
            <a:br>
              <a:rPr lang="en-US" sz="3200" b="1" dirty="0"/>
            </a:br>
            <a:r>
              <a:rPr lang="en-US" sz="2800" b="1" i="1" dirty="0"/>
              <a:t>(see Luke 12:11 &amp; Titus 3:1)</a:t>
            </a:r>
            <a:r>
              <a:rPr lang="en-US" sz="3200" b="1" dirty="0"/>
              <a:t> as well as to the </a:t>
            </a:r>
            <a:br>
              <a:rPr lang="en-US" sz="3200" b="1" dirty="0"/>
            </a:br>
            <a:r>
              <a:rPr lang="en-US" sz="3200" b="1" dirty="0"/>
              <a:t>powers of darkness, </a:t>
            </a:r>
            <a:br>
              <a:rPr lang="en-US" sz="3200" b="1" dirty="0"/>
            </a:br>
            <a:r>
              <a:rPr lang="en-US" sz="3200" b="1" dirty="0"/>
              <a:t>but Yahusha triumphed over all of them, specifically over Satan and his angels</a:t>
            </a:r>
            <a:r>
              <a:rPr lang="en-US" b="1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B857E2-E232-4EDD-9A2E-9505C8330E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128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35429"/>
      </p:ext>
    </p:extLst>
  </p:cSld>
  <p:clrMapOvr>
    <a:masterClrMapping/>
  </p:clrMapOvr>
  <p:transition spd="slow" advTm="17674"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4"/>
          <p:cNvSpPr>
            <a:spLocks noGrp="1" noChangeArrowheads="1"/>
          </p:cNvSpPr>
          <p:nvPr>
            <p:ph type="title"/>
          </p:nvPr>
        </p:nvSpPr>
        <p:spPr>
          <a:xfrm>
            <a:off x="715556" y="731836"/>
            <a:ext cx="7474172" cy="1325563"/>
          </a:xfrm>
          <a:ln>
            <a:solidFill>
              <a:srgbClr val="FFFF00"/>
            </a:solidFill>
          </a:ln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  <a:sp3d extrusionH="57150">
              <a:bevelT w="38100" h="38100"/>
            </a:sp3d>
          </a:bodyPr>
          <a:lstStyle/>
          <a:p>
            <a:pPr eaLnBrk="1" hangingPunct="1">
              <a:lnSpc>
                <a:spcPct val="90000"/>
              </a:lnSpc>
            </a:pPr>
            <a:r>
              <a:rPr lang="en-US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In other literature the “powers” are </a:t>
            </a:r>
            <a:r>
              <a:rPr lang="en-US" b="1" kern="120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explained:</a:t>
            </a:r>
            <a:endParaRPr lang="en-US" b="1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889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54542" y="2658436"/>
            <a:ext cx="7315200" cy="3450613"/>
          </a:xfrm>
          <a:ln w="82550">
            <a:solidFill>
              <a:schemeClr val="accent6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indent="-228600" algn="ctr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kern="1200" dirty="0">
                <a:solidFill>
                  <a:schemeClr val="tx1"/>
                </a:solidFill>
              </a:rPr>
              <a:t>…to be the false Jewish leaders to destroy faith in Yahusha, </a:t>
            </a:r>
            <a:br>
              <a:rPr lang="en-US" sz="3600" kern="1200" dirty="0">
                <a:solidFill>
                  <a:schemeClr val="tx1"/>
                </a:solidFill>
              </a:rPr>
            </a:br>
            <a:r>
              <a:rPr lang="en-US" sz="3600" kern="1200" dirty="0">
                <a:solidFill>
                  <a:schemeClr val="tx1"/>
                </a:solidFill>
              </a:rPr>
              <a:t>and the “principalities” were </a:t>
            </a:r>
            <a:br>
              <a:rPr lang="en-US" sz="3600" kern="1200" dirty="0">
                <a:solidFill>
                  <a:schemeClr val="tx1"/>
                </a:solidFill>
              </a:rPr>
            </a:br>
            <a:r>
              <a:rPr lang="en-US" sz="3600" kern="1200" dirty="0">
                <a:solidFill>
                  <a:schemeClr val="tx1"/>
                </a:solidFill>
              </a:rPr>
              <a:t>the Roman civil magistrates </a:t>
            </a:r>
            <a:br>
              <a:rPr lang="en-US" sz="3600" kern="1200" dirty="0">
                <a:solidFill>
                  <a:schemeClr val="tx1"/>
                </a:solidFill>
              </a:rPr>
            </a:br>
            <a:r>
              <a:rPr lang="en-US" sz="3600" kern="1200" dirty="0">
                <a:solidFill>
                  <a:schemeClr val="tx1"/>
                </a:solidFill>
              </a:rPr>
              <a:t>such as governors, etc.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735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DC7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8900" name="Picture 6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6442" y="1981200"/>
            <a:ext cx="3245958" cy="324074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8901" name="Rectangle 7"/>
          <p:cNvSpPr>
            <a:spLocks noChangeArrowheads="1"/>
          </p:cNvSpPr>
          <p:nvPr/>
        </p:nvSpPr>
        <p:spPr bwMode="auto">
          <a:xfrm>
            <a:off x="6172200" y="1600201"/>
            <a:ext cx="4038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endParaRPr lang="en-US" sz="2800"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28600" y="289719"/>
            <a:ext cx="11658600" cy="6278562"/>
          </a:xfrm>
          <a:prstGeom prst="rect">
            <a:avLst/>
          </a:prstGeom>
          <a:noFill/>
          <a:ln w="762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006875-F146-412F-8F77-19B81367B0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129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86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thetathreads.com/images/Paul_the_apos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085702"/>
            <a:ext cx="6254563" cy="4648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1"/>
          <p:cNvSpPr txBox="1">
            <a:spLocks noChangeArrowheads="1"/>
          </p:cNvSpPr>
          <p:nvPr/>
        </p:nvSpPr>
        <p:spPr bwMode="auto">
          <a:xfrm>
            <a:off x="462093" y="408980"/>
            <a:ext cx="4806763" cy="6001643"/>
          </a:xfrm>
          <a:prstGeom prst="rect">
            <a:avLst/>
          </a:prstGeom>
          <a:solidFill>
            <a:schemeClr val="dk1">
              <a:alpha val="37000"/>
            </a:schemeClr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</a:rPr>
              <a:t>Paul</a:t>
            </a:r>
            <a:r>
              <a:rPr lang="en-US" sz="3200" dirty="0">
                <a:solidFill>
                  <a:schemeClr val="bg1"/>
                </a:solidFill>
              </a:rPr>
              <a:t> was a Scholar!</a:t>
            </a:r>
          </a:p>
          <a:p>
            <a:r>
              <a:rPr lang="en-US" sz="3200" b="1" dirty="0">
                <a:solidFill>
                  <a:srgbClr val="66FFFF"/>
                </a:solidFill>
              </a:rPr>
              <a:t>Peter</a:t>
            </a:r>
            <a:r>
              <a:rPr lang="en-US" sz="3200" dirty="0">
                <a:solidFill>
                  <a:schemeClr val="bg1"/>
                </a:solidFill>
              </a:rPr>
              <a:t> was a simple fisherman!</a:t>
            </a:r>
          </a:p>
          <a:p>
            <a:r>
              <a:rPr lang="en-US" sz="3200" dirty="0">
                <a:solidFill>
                  <a:schemeClr val="bg1"/>
                </a:solidFill>
              </a:rPr>
              <a:t>We can understand Peter’s concern.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Some things that Paul wrote are very difficult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to understand. </a:t>
            </a:r>
          </a:p>
          <a:p>
            <a:r>
              <a:rPr lang="en-US" sz="3200" dirty="0">
                <a:solidFill>
                  <a:schemeClr val="bg1"/>
                </a:solidFill>
              </a:rPr>
              <a:t>Paul was a Pharisee;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he knew and understood the Hebrew Scriptures back and forth.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04800" y="120502"/>
            <a:ext cx="11506200" cy="657860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373F3ED-1561-451C-9BC2-31FC710C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F926D4-BF21-4ADF-B43B-48B64B4AE5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</p:spTree>
  </p:cSld>
  <p:clrMapOvr>
    <a:masterClrMapping/>
  </p:clrMapOvr>
  <p:transition spd="slow" advTm="21202"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0931" y="627564"/>
            <a:ext cx="7474172" cy="1325563"/>
          </a:xfrm>
          <a:ln>
            <a:solidFill>
              <a:srgbClr val="FFFF00"/>
            </a:solidFill>
          </a:ln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  <a:sp3d extrusionH="57150">
              <a:bevelT w="38100" h="38100"/>
            </a:sp3d>
          </a:bodyPr>
          <a:lstStyle/>
          <a:p>
            <a:pPr eaLnBrk="1" hangingPunct="1">
              <a:lnSpc>
                <a:spcPct val="90000"/>
              </a:lnSpc>
            </a:pPr>
            <a:r>
              <a:rPr lang="en-US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At any rate, the principalities and powers are the enemies.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2257927"/>
            <a:ext cx="7488303" cy="3990473"/>
          </a:xfrm>
          <a:ln w="69850">
            <a:solidFill>
              <a:schemeClr val="accent6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kern="1200" dirty="0">
                <a:solidFill>
                  <a:schemeClr val="tx1"/>
                </a:solidFill>
              </a:rPr>
              <a:t>Therefore, the words of Paul:  “Let no man, regardless of his position as a principality or power, judge you in regard </a:t>
            </a:r>
            <a:br>
              <a:rPr lang="en-US" sz="4000" kern="1200" dirty="0">
                <a:solidFill>
                  <a:schemeClr val="tx1"/>
                </a:solidFill>
              </a:rPr>
            </a:br>
            <a:r>
              <a:rPr lang="en-US" sz="4000" kern="1200" dirty="0">
                <a:solidFill>
                  <a:schemeClr val="tx1"/>
                </a:solidFill>
              </a:rPr>
              <a:t>to your religious beliefs.”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735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DC7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924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8771" y="2079141"/>
            <a:ext cx="2704057" cy="2699715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9925" name="Rectangle 5"/>
          <p:cNvSpPr>
            <a:spLocks noChangeArrowheads="1"/>
          </p:cNvSpPr>
          <p:nvPr/>
        </p:nvSpPr>
        <p:spPr bwMode="auto">
          <a:xfrm>
            <a:off x="6172200" y="1600201"/>
            <a:ext cx="4038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endParaRPr lang="en-US" sz="280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9600" y="76200"/>
            <a:ext cx="11201400" cy="64770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96E3DD-2B2D-470B-AAA6-90C4ADECA2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823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130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78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3" grpId="0" uiExpand="1" build="p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a.abcnews.com/images/Business/gty_gavel_mi_130301_w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7351" y="2321004"/>
            <a:ext cx="6542176" cy="110799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 rest my case!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7CEF09-5822-4346-813B-EA3068B52C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131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29566"/>
      </p:ext>
    </p:extLst>
  </p:cSld>
  <p:clrMapOvr>
    <a:masterClrMapping/>
  </p:clrMapOvr>
  <p:transition spd="slow" advTm="3684"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B9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https://sphotos-a.xx.fbcdn.net/hphotos-ash3/c27.0.403.403/p403x403/582176_453410431345751_58149288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372600" cy="6869113"/>
          </a:xfrm>
          <a:prstGeom prst="roundRect">
            <a:avLst>
              <a:gd name="adj" fmla="val 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458200" y="5000030"/>
            <a:ext cx="3252815" cy="923330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3DE531-D38B-4ED8-BA8D-D459BD2BA5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132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715000" y="1371601"/>
            <a:ext cx="6172200" cy="14478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3d extrusionH="57150">
              <a:bevelT h="25400" prst="softRound"/>
            </a:sp3d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  <a:latin typeface="Arial Black" pitchFamily="34" charset="0"/>
              </a:rPr>
              <a:t>SHALOM</a:t>
            </a:r>
            <a:endParaRPr kumimoji="0" lang="en-US" sz="9600" b="0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rgbClr val="3333FF"/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626720"/>
      </p:ext>
    </p:extLst>
  </p:cSld>
  <p:clrMapOvr>
    <a:masterClrMapping/>
  </p:clrMapOvr>
  <p:transition spd="slow" advTm="15179">
    <p:fad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e-mail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7" name="Text Box 4"/>
          <p:cNvSpPr txBox="1">
            <a:spLocks noChangeArrowheads="1"/>
          </p:cNvSpPr>
          <p:nvPr/>
        </p:nvSpPr>
        <p:spPr bwMode="auto">
          <a:xfrm>
            <a:off x="609600" y="4634804"/>
            <a:ext cx="6375400" cy="1384995"/>
          </a:xfrm>
          <a:prstGeom prst="rect">
            <a:avLst/>
          </a:prstGeom>
          <a:solidFill>
            <a:srgbClr val="99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 b="1" dirty="0"/>
              <a:t>Produced and Narrated </a:t>
            </a:r>
          </a:p>
          <a:p>
            <a:r>
              <a:rPr lang="en-US" sz="2800" b="1" dirty="0"/>
              <a:t>by Walter Tschoepe</a:t>
            </a:r>
          </a:p>
          <a:p>
            <a:r>
              <a:rPr lang="en-US" sz="2800" b="1" dirty="0"/>
              <a:t>Malachi4.4@Reagan.com</a:t>
            </a:r>
          </a:p>
        </p:txBody>
      </p:sp>
      <p:sp>
        <p:nvSpPr>
          <p:cNvPr id="435205" name="Text Box 5"/>
          <p:cNvSpPr txBox="1">
            <a:spLocks noChangeArrowheads="1"/>
          </p:cNvSpPr>
          <p:nvPr/>
        </p:nvSpPr>
        <p:spPr bwMode="auto">
          <a:xfrm>
            <a:off x="1866900" y="304800"/>
            <a:ext cx="6705600" cy="14773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lephant" pitchFamily="18" charset="0"/>
              </a:rPr>
              <a:t>Supreme Provider – 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Elephant" pitchFamily="18" charset="0"/>
              </a:rPr>
              <a:t>Yahusha Ha Mashiach</a:t>
            </a:r>
            <a:endParaRPr lang="en-US" sz="3600" dirty="0">
              <a:latin typeface="Elephant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214718-3A15-4471-B215-B2532C83DD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182D91-CEC0-4FC9-B912-4724F70C97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0" y="2437854"/>
            <a:ext cx="2708299" cy="3581945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39795"/>
            <a:ext cx="631370" cy="426697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133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44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epm.org/static/uploads/images/blog/apostle-paul-paintin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07188"/>
            <a:ext cx="4343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1"/>
          <p:cNvSpPr txBox="1">
            <a:spLocks noChangeArrowheads="1"/>
          </p:cNvSpPr>
          <p:nvPr/>
        </p:nvSpPr>
        <p:spPr bwMode="auto">
          <a:xfrm>
            <a:off x="762000" y="797510"/>
            <a:ext cx="5562600" cy="4524315"/>
          </a:xfrm>
          <a:prstGeom prst="rect">
            <a:avLst/>
          </a:prstGeom>
          <a:solidFill>
            <a:schemeClr val="accent2">
              <a:alpha val="51000"/>
            </a:schemeClr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4800" dirty="0">
                <a:solidFill>
                  <a:schemeClr val="bg1"/>
                </a:solidFill>
              </a:rPr>
              <a:t>Before the Council, Paul stated in </a:t>
            </a:r>
            <a:r>
              <a:rPr lang="en-US" sz="4800" dirty="0" smtClean="0">
                <a:solidFill>
                  <a:schemeClr val="bg1"/>
                </a:solidFill>
              </a:rPr>
              <a:t/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Acts </a:t>
            </a:r>
            <a:r>
              <a:rPr lang="en-US" sz="4800" dirty="0">
                <a:solidFill>
                  <a:schemeClr val="bg1"/>
                </a:solidFill>
              </a:rPr>
              <a:t>23:6 </a:t>
            </a:r>
            <a:r>
              <a:rPr lang="en-US" sz="4800" dirty="0" smtClean="0">
                <a:solidFill>
                  <a:schemeClr val="bg1"/>
                </a:solidFill>
              </a:rPr>
              <a:t/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b="1" dirty="0" smtClean="0">
                <a:solidFill>
                  <a:srgbClr val="FFFF00"/>
                </a:solidFill>
              </a:rPr>
              <a:t>“</a:t>
            </a:r>
            <a:r>
              <a:rPr lang="en-US" sz="4800" b="1" dirty="0">
                <a:solidFill>
                  <a:srgbClr val="FFFF00"/>
                </a:solidFill>
              </a:rPr>
              <a:t>I am a Pharisee, the son of a Pharisee.”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57200" y="304800"/>
            <a:ext cx="11277600" cy="6248400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48AC3D0-B96E-4C64-A63D-59ADA3C3B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B6D05C-FC47-4D16-A311-540FF62DA0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</p:spTree>
  </p:cSld>
  <p:clrMapOvr>
    <a:masterClrMapping/>
  </p:clrMapOvr>
  <p:transition spd="slow" advTm="12101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cdn2.whatchristianswanttoknow.com/wp-content/uploads/2011/11/Apostle-Peter-Biograph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447800"/>
            <a:ext cx="4953000" cy="36853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TextBox 1"/>
          <p:cNvSpPr txBox="1">
            <a:spLocks noChangeArrowheads="1"/>
          </p:cNvSpPr>
          <p:nvPr/>
        </p:nvSpPr>
        <p:spPr bwMode="auto">
          <a:xfrm>
            <a:off x="914400" y="609600"/>
            <a:ext cx="4876800" cy="5262979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Peter was a simple fisherman on the other hand. 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And like most people today that are not so familiar with the Scriptures,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Peter was no Scholar of the Old Testament Scriptures. There are many things in the Bible, that are not very familiar to us and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sometimes some things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do not make sense.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4544CA-B9F7-426D-893A-D5F2E6168B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050" smtClean="0">
                <a:solidFill>
                  <a:srgbClr val="FFFF00"/>
                </a:solidFill>
              </a:rPr>
              <a:pPr algn="ctr">
                <a:defRPr/>
              </a:pPr>
              <a:t>15</a:t>
            </a:fld>
            <a:endParaRPr lang="en-US" dirty="0">
              <a:solidFill>
                <a:srgbClr val="FFFF00"/>
              </a:solidFill>
            </a:endParaRPr>
          </a:p>
          <a:p>
            <a:pPr algn="ctr">
              <a:defRPr/>
            </a:pPr>
            <a:endParaRPr lang="en-US" sz="7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22387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5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39" name="TextBox 1"/>
          <p:cNvSpPr txBox="1">
            <a:spLocks noChangeArrowheads="1"/>
          </p:cNvSpPr>
          <p:nvPr/>
        </p:nvSpPr>
        <p:spPr bwMode="auto">
          <a:xfrm>
            <a:off x="1215658" y="914400"/>
            <a:ext cx="4440636" cy="51054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</a:rPr>
              <a:t>For that reason, we must read Paul’s writings very carefully and not take them out of context and twist them </a:t>
            </a:r>
            <a:r>
              <a:rPr lang="en-US" sz="3200" b="1" dirty="0">
                <a:solidFill>
                  <a:srgbClr val="66FFFF"/>
                </a:solidFill>
              </a:rPr>
              <a:t>to our own destruction</a:t>
            </a:r>
            <a:r>
              <a:rPr lang="en-US" sz="3200" dirty="0">
                <a:solidFill>
                  <a:srgbClr val="66FFFF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</a:rPr>
              <a:t>How can we make sure that we do not twist Paul’s writings?</a:t>
            </a:r>
          </a:p>
        </p:txBody>
      </p:sp>
      <p:pic>
        <p:nvPicPr>
          <p:cNvPr id="65538" name="Picture 2" descr="http://cdn2.whatchristianswanttoknow.com/wp-content/uploads/2011/11/Apostle-Peter-Biograph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8212" y="1309791"/>
            <a:ext cx="5411788" cy="4009257"/>
          </a:xfrm>
          <a:prstGeom prst="ellips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678091B-3494-472B-A83F-92093FA2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5094" y="6377940"/>
            <a:ext cx="457200" cy="365125"/>
          </a:xfr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spcAft>
                <a:spcPts val="600"/>
              </a:spcAft>
              <a:defRPr/>
            </a:pPr>
            <a:fld id="{E82B8E66-D171-4A6F-9E57-37BA24EEB82D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16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28C211-47B1-47FF-BF76-31E79E7B88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</p:spTree>
  </p:cSld>
  <p:clrMapOvr>
    <a:masterClrMapping/>
  </p:clrMapOvr>
  <p:transition spd="slow" advTm="200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1600200" y="1828800"/>
            <a:ext cx="8305800" cy="20621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</a:rPr>
              <a:t>We must </a:t>
            </a:r>
            <a:r>
              <a:rPr lang="en-US" sz="3200" b="1" dirty="0">
                <a:solidFill>
                  <a:schemeClr val="bg1"/>
                </a:solidFill>
              </a:rPr>
              <a:t>copy </a:t>
            </a:r>
            <a:r>
              <a:rPr lang="en-US" sz="3200" dirty="0">
                <a:solidFill>
                  <a:schemeClr val="bg1"/>
                </a:solidFill>
              </a:rPr>
              <a:t>the assembly of Berea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2400" i="1" dirty="0">
                <a:solidFill>
                  <a:schemeClr val="bg1"/>
                </a:solidFill>
              </a:rPr>
              <a:t>(Acts 17:10-22)</a:t>
            </a:r>
            <a:r>
              <a:rPr lang="en-US" sz="3200" dirty="0">
                <a:solidFill>
                  <a:schemeClr val="bg1"/>
                </a:solidFill>
              </a:rPr>
              <a:t> in that we daily search the Scriptures in order </a:t>
            </a:r>
            <a:r>
              <a:rPr lang="en-US" sz="3200" b="1" u="sng" dirty="0">
                <a:solidFill>
                  <a:schemeClr val="bg1"/>
                </a:solidFill>
              </a:rPr>
              <a:t>to know if the teachin</a:t>
            </a:r>
            <a:r>
              <a:rPr lang="en-US" sz="3200" b="1" dirty="0">
                <a:solidFill>
                  <a:schemeClr val="bg1"/>
                </a:solidFill>
              </a:rPr>
              <a:t>g</a:t>
            </a:r>
            <a:r>
              <a:rPr lang="en-US" sz="3200" b="1" u="sng" dirty="0">
                <a:solidFill>
                  <a:schemeClr val="bg1"/>
                </a:solidFill>
              </a:rPr>
              <a:t>s of Paul a</a:t>
            </a:r>
            <a:r>
              <a:rPr lang="en-US" sz="3200" b="1" dirty="0">
                <a:solidFill>
                  <a:schemeClr val="bg1"/>
                </a:solidFill>
              </a:rPr>
              <a:t>g</a:t>
            </a:r>
            <a:r>
              <a:rPr lang="en-US" sz="3200" b="1" u="sng" dirty="0">
                <a:solidFill>
                  <a:schemeClr val="bg1"/>
                </a:solidFill>
              </a:rPr>
              <a:t>ree with Scri</a:t>
            </a:r>
            <a:r>
              <a:rPr lang="en-US" sz="3200" b="1" dirty="0">
                <a:solidFill>
                  <a:schemeClr val="bg1"/>
                </a:solidFill>
              </a:rPr>
              <a:t>p</a:t>
            </a:r>
            <a:r>
              <a:rPr lang="en-US" sz="3200" b="1" u="sng" dirty="0">
                <a:solidFill>
                  <a:schemeClr val="bg1"/>
                </a:solidFill>
              </a:rPr>
              <a:t>ture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  <a:r>
              <a:rPr lang="en-US" sz="32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37222" name="WordArt 6"/>
          <p:cNvSpPr>
            <a:spLocks noChangeArrowheads="1" noChangeShapeType="1" noTextEdit="1"/>
          </p:cNvSpPr>
          <p:nvPr/>
        </p:nvSpPr>
        <p:spPr bwMode="auto">
          <a:xfrm>
            <a:off x="2438400" y="4036720"/>
            <a:ext cx="7848600" cy="188519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  <a:tileRect/>
                </a:gradFill>
                <a:latin typeface="Arial Black"/>
              </a:rPr>
              <a:t>Is that a good idea?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D87B77-B605-4680-AA41-AAB2E512F6A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17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318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5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1" name="WordArt 3"/>
          <p:cNvSpPr>
            <a:spLocks noChangeArrowheads="1" noChangeShapeType="1" noTextEdit="1"/>
          </p:cNvSpPr>
          <p:nvPr/>
        </p:nvSpPr>
        <p:spPr bwMode="auto">
          <a:xfrm>
            <a:off x="1362074" y="1581150"/>
            <a:ext cx="9382126" cy="5715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p3d extrusionH="57150">
              <a:bevelT w="38100" h="38100"/>
            </a:sp3d>
          </a:bodyPr>
          <a:lstStyle/>
          <a:p>
            <a:r>
              <a:rPr lang="en-US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 What Scripture did they research? </a:t>
            </a: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2514600" y="2895600"/>
            <a:ext cx="6858000" cy="21852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60C12"/>
                </a:solidFill>
              </a:rPr>
              <a:t>Was it the New Testament?</a:t>
            </a:r>
          </a:p>
          <a:p>
            <a:pPr>
              <a:spcBef>
                <a:spcPct val="50000"/>
              </a:spcBef>
            </a:pPr>
            <a:r>
              <a:rPr lang="en-US" sz="4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No</a:t>
            </a:r>
            <a:r>
              <a:rPr lang="en-US" sz="4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,</a:t>
            </a:r>
            <a:r>
              <a:rPr lang="en-US" sz="3200" b="1" dirty="0" smtClean="0">
                <a:solidFill>
                  <a:srgbClr val="060C12"/>
                </a:solidFill>
              </a:rPr>
              <a:t> </a:t>
            </a:r>
            <a:r>
              <a:rPr lang="en-US" sz="3200" b="1" dirty="0">
                <a:solidFill>
                  <a:srgbClr val="060C12"/>
                </a:solidFill>
              </a:rPr>
              <a:t>because that was not written yet.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96AC4D-F30B-41AB-BDF1-803E31BB66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18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37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0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esterlund10.wikis.birmingham.k12.mi.us/file/view/TorahScroll.jpg/176060515/275x162/TorahScro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1432" y="1600200"/>
            <a:ext cx="4014786" cy="2365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2057" y="291185"/>
            <a:ext cx="6274594" cy="61863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/>
              <a:t>They compared </a:t>
            </a:r>
            <a:br>
              <a:rPr lang="en-US" sz="3600" dirty="0"/>
            </a:br>
            <a:r>
              <a:rPr lang="en-US" sz="3600" dirty="0"/>
              <a:t>everything with the </a:t>
            </a:r>
            <a:br>
              <a:rPr lang="en-US" sz="3600" dirty="0"/>
            </a:br>
            <a:r>
              <a:rPr lang="en-US" sz="3600" dirty="0"/>
              <a:t>so-called Old Testament, </a:t>
            </a:r>
            <a:br>
              <a:rPr lang="en-US" sz="3600" dirty="0"/>
            </a:br>
            <a:r>
              <a:rPr lang="en-US" sz="3600" dirty="0"/>
              <a:t>the Hebrew Scriptures, </a:t>
            </a:r>
            <a:br>
              <a:rPr lang="en-US" sz="3600" dirty="0"/>
            </a:br>
            <a:r>
              <a:rPr lang="en-US" sz="3600" dirty="0"/>
              <a:t>the Torah, the Prophets </a:t>
            </a:r>
            <a:br>
              <a:rPr lang="en-US" sz="3600" dirty="0"/>
            </a:br>
            <a:r>
              <a:rPr lang="en-US" sz="3600" dirty="0"/>
              <a:t>and the Psalms.</a:t>
            </a:r>
          </a:p>
          <a:p>
            <a:pPr>
              <a:defRPr/>
            </a:pP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  <a:effectLst>
                  <a:glow rad="215900">
                    <a:schemeClr val="accent5">
                      <a:lumMod val="60000"/>
                      <a:lumOff val="40000"/>
                    </a:schemeClr>
                  </a:glow>
                </a:effectLst>
              </a:rPr>
              <a:t>If the teachings of Paul would have not agreed with those, they would have rejected his messages.</a:t>
            </a:r>
            <a:endParaRPr lang="en-US" sz="3600" b="1" dirty="0">
              <a:ln>
                <a:solidFill>
                  <a:srgbClr val="002060"/>
                </a:solidFill>
              </a:ln>
              <a:effectLst>
                <a:glow rad="215900">
                  <a:schemeClr val="accent5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04800" y="228600"/>
            <a:ext cx="11506200" cy="6400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6151B9-86EF-4299-8868-7F149C9AD8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19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75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17417"/>
            <a:ext cx="1221168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D22F51D-0CAF-439D-8075-69A27697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E82B8E66-D171-4A6F-9E57-37BA24EEB82D}" type="slidenum">
              <a:rPr lang="en-US" smtClean="0"/>
              <a:pPr algn="ctr">
                <a:defRPr/>
              </a:pPr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23725C-CE66-4204-BDBB-4216794FED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9075" y="170405"/>
            <a:ext cx="572452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5400" b="1" cap="none" spc="0" dirty="0">
                <a:ln w="190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215900">
                    <a:srgbClr val="FFFF00">
                      <a:alpha val="73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howcard Gothic" pitchFamily="82" charset="0"/>
              </a:rPr>
              <a:t> </a:t>
            </a:r>
            <a:r>
              <a:rPr lang="en-US" sz="5400" b="1" dirty="0">
                <a:ln w="1905">
                  <a:solidFill>
                    <a:srgbClr val="002060"/>
                  </a:solidFill>
                </a:ln>
                <a:solidFill>
                  <a:srgbClr val="FFDC79"/>
                </a:solidFill>
                <a:effectLst>
                  <a:glow rad="215900">
                    <a:srgbClr val="002060">
                      <a:alpha val="73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howcard Gothic" pitchFamily="82" charset="0"/>
              </a:rPr>
              <a:t>a  t</a:t>
            </a:r>
            <a:r>
              <a:rPr lang="en-US" sz="5400" b="1" cap="none" spc="0" dirty="0">
                <a:ln w="1905">
                  <a:solidFill>
                    <a:srgbClr val="002060"/>
                  </a:solidFill>
                </a:ln>
                <a:solidFill>
                  <a:srgbClr val="FFDC79"/>
                </a:solidFill>
                <a:effectLst>
                  <a:glow rad="215900">
                    <a:srgbClr val="002060">
                      <a:alpha val="73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howcard Gothic" pitchFamily="82" charset="0"/>
              </a:rPr>
              <a:t>eaching</a:t>
            </a:r>
            <a:br>
              <a:rPr lang="en-US" sz="5400" b="1" cap="none" spc="0" dirty="0">
                <a:ln w="1905">
                  <a:solidFill>
                    <a:srgbClr val="002060"/>
                  </a:solidFill>
                </a:ln>
                <a:solidFill>
                  <a:srgbClr val="FFDC79"/>
                </a:solidFill>
                <a:effectLst>
                  <a:glow rad="215900">
                    <a:srgbClr val="002060">
                      <a:alpha val="73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howcard Gothic" pitchFamily="82" charset="0"/>
              </a:rPr>
            </a:br>
            <a:r>
              <a:rPr lang="en-US" sz="5400" b="1" cap="none" spc="0" dirty="0">
                <a:ln w="1905">
                  <a:solidFill>
                    <a:srgbClr val="002060"/>
                  </a:solidFill>
                </a:ln>
                <a:solidFill>
                  <a:srgbClr val="FFDC79"/>
                </a:solidFill>
                <a:effectLst>
                  <a:glow rad="215900">
                    <a:srgbClr val="002060">
                      <a:alpha val="73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howcard Gothic" pitchFamily="82" charset="0"/>
              </a:rPr>
              <a:t>From:</a:t>
            </a:r>
            <a:endParaRPr lang="en-US" sz="5400" b="1" cap="none" spc="0" dirty="0">
              <a:ln w="1905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glow rad="215900">
                  <a:srgbClr val="FFFF00">
                    <a:alpha val="73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howcard Gothic" pitchFamily="8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8124" y="5616520"/>
            <a:ext cx="119538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ockwell" pitchFamily="18" charset="0"/>
              </a:rPr>
              <a:t>Addressing Yahuah’s Feasts in Colossians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478BF0-5398-4D43-9957-141A72B090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" y="1880284"/>
            <a:ext cx="6511092" cy="3834716"/>
          </a:xfrm>
          <a:prstGeom prst="rect">
            <a:avLst/>
          </a:prstGeom>
          <a:noFill/>
          <a:ln>
            <a:noFill/>
          </a:ln>
          <a:effectLst>
            <a:glow rad="127000">
              <a:srgbClr val="FFC000">
                <a:alpha val="53000"/>
              </a:srgbClr>
            </a:glow>
          </a:effectLst>
        </p:spPr>
      </p:pic>
      <p:pic>
        <p:nvPicPr>
          <p:cNvPr id="51202" name="Picture 4" descr="http://wallpaperskd.com/wp-content/uploads/2012/02/beautiful-squirrel-animal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988" y="533400"/>
            <a:ext cx="5739327" cy="3264242"/>
          </a:xfrm>
          <a:prstGeom prst="rect">
            <a:avLst/>
          </a:prstGeom>
          <a:noFill/>
          <a:ln>
            <a:noFill/>
          </a:ln>
          <a:effectLst>
            <a:glow rad="609600">
              <a:srgbClr val="FFC00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773689"/>
      </p:ext>
    </p:extLst>
  </p:cSld>
  <p:clrMapOvr>
    <a:masterClrMapping/>
  </p:clrMapOvr>
  <p:transition spd="slow" advTm="48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63637"/>
            <a:ext cx="10972800" cy="508476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3d extrusionH="57150">
              <a:bevelT w="82550" h="38100" prst="coolSlant"/>
            </a:sp3d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dirty="0"/>
              <a:t> </a:t>
            </a:r>
            <a:r>
              <a:rPr lang="en-US" sz="4000" b="1" dirty="0">
                <a:solidFill>
                  <a:srgbClr val="66FFFF"/>
                </a:solidFill>
                <a:latin typeface="Arial Black" panose="020B0A04020102020204" pitchFamily="34" charset="0"/>
              </a:rPr>
              <a:t>Absolutely!  </a:t>
            </a:r>
            <a:r>
              <a:rPr lang="en-US" sz="4000" dirty="0"/>
              <a:t>It is even more important today to prove everything. The Bible does not contradict itself, for that reason we must  check out Paul’s writings and every other preacher, including Ellen G White for SDA’s. </a:t>
            </a:r>
            <a:br>
              <a:rPr lang="en-US" sz="4000" dirty="0"/>
            </a:br>
            <a:r>
              <a:rPr lang="en-US" sz="4000" dirty="0"/>
              <a:t>We must compare them with </a:t>
            </a: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</a:rPr>
              <a:t>the Torah.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0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That is our personal responsibility </a:t>
            </a:r>
            <a:br>
              <a:rPr lang="en-US" sz="40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</a:br>
            <a:r>
              <a:rPr lang="en-US" sz="40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and our duty.</a:t>
            </a:r>
            <a:r>
              <a:rPr lang="en-US" sz="40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69635" name="WordArt 4"/>
          <p:cNvSpPr>
            <a:spLocks noChangeArrowheads="1" noChangeShapeType="1" noTextEdit="1"/>
          </p:cNvSpPr>
          <p:nvPr/>
        </p:nvSpPr>
        <p:spPr bwMode="auto">
          <a:xfrm>
            <a:off x="1981201" y="304800"/>
            <a:ext cx="8229598" cy="7080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p3d extrusionH="57150">
              <a:bevelT h="25400" prst="softRound"/>
            </a:sp3d>
          </a:bodyPr>
          <a:lstStyle/>
          <a:p>
            <a:r>
              <a:rPr lang="en-US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 Should we do the same today?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2AB014-82D6-4503-BE7E-9594BD1CBE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20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385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Grp="1" noChangeArrowheads="1"/>
          </p:cNvSpPr>
          <p:nvPr>
            <p:ph type="title"/>
          </p:nvPr>
        </p:nvSpPr>
        <p:spPr>
          <a:xfrm>
            <a:off x="1657350" y="533400"/>
            <a:ext cx="9029700" cy="1139825"/>
          </a:xfrm>
          <a:solidFill>
            <a:schemeClr val="dk1">
              <a:alpha val="47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eaLnBrk="1" hangingPunct="1"/>
            <a:r>
              <a:rPr lang="en-US" sz="4000" b="1" dirty="0">
                <a:effectLst/>
              </a:rPr>
              <a:t>Yahusha</a:t>
            </a:r>
            <a:r>
              <a:rPr lang="en-US" sz="4000" i="1" dirty="0">
                <a:effectLst/>
              </a:rPr>
              <a:t> </a:t>
            </a:r>
            <a:r>
              <a:rPr lang="en-US" sz="4000" b="1" dirty="0">
                <a:effectLst/>
              </a:rPr>
              <a:t>gives the same warning!</a:t>
            </a:r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2362201"/>
            <a:ext cx="4800600" cy="342899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4000" dirty="0"/>
              <a:t>He states in Matthew 24:4, </a:t>
            </a:r>
          </a:p>
          <a:p>
            <a:pPr marL="0" indent="0" algn="ctr" eaLnBrk="1" hangingPunct="1">
              <a:buNone/>
              <a:defRPr/>
            </a:pP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</a:rPr>
              <a:t>“Take heed, </a:t>
            </a:r>
            <a:b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</a:rPr>
            </a:b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</a:rPr>
              <a:t>that no man deceive you.”</a:t>
            </a:r>
          </a:p>
        </p:txBody>
      </p:sp>
      <p:pic>
        <p:nvPicPr>
          <p:cNvPr id="70660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10400" y="2057400"/>
            <a:ext cx="3657600" cy="41032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Rectangle 1"/>
          <p:cNvSpPr/>
          <p:nvPr/>
        </p:nvSpPr>
        <p:spPr bwMode="auto">
          <a:xfrm>
            <a:off x="533400" y="152400"/>
            <a:ext cx="11277600" cy="6477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1BB7FC-AE0F-43DB-A37C-6E7348E9CA7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21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24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9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49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758825"/>
            <a:ext cx="7543800" cy="990600"/>
          </a:xfrm>
          <a:solidFill>
            <a:schemeClr val="dk1">
              <a:alpha val="42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1" hangingPunct="1"/>
            <a:r>
              <a:rPr lang="en-US" sz="4000" b="1" dirty="0">
                <a:effectLst/>
              </a:rPr>
              <a:t>Someone is out to deceive us: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4900" y="2133600"/>
            <a:ext cx="9906000" cy="4005263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dirty="0"/>
              <a:t>	Peter stated clearly in 1 Peter 5:8 </a:t>
            </a:r>
            <a:br>
              <a:rPr lang="en-US" dirty="0"/>
            </a:br>
            <a:r>
              <a:rPr lang="en-US" dirty="0"/>
              <a:t>exactly who this “someone” is: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</a:rPr>
              <a:t>“Be sober, be vigilant; because </a:t>
            </a:r>
            <a:b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</a:rPr>
            </a:b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</a:rPr>
              <a:t>your adversary the devil, </a:t>
            </a:r>
            <a:b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</a:rPr>
            </a:b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</a:rPr>
              <a:t>as a roaring lion, walketh about, seeking whom he may devour.”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81000" y="228600"/>
            <a:ext cx="11353800" cy="6248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C41EBA-9C1A-4D30-BD7C-2C41504E9F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22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233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533400"/>
            <a:ext cx="5791200" cy="1292225"/>
          </a:xfrm>
          <a:solidFill>
            <a:schemeClr val="dk1">
              <a:alpha val="42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n-US" sz="4000" b="1" dirty="0">
                <a:effectLst/>
              </a:rPr>
              <a:t>2 Corinthians 11:14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256068"/>
            <a:ext cx="9906000" cy="1623219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</a:rPr>
              <a:t>	</a:t>
            </a: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</a:rPr>
              <a:t>“Satan himself is transformed </a:t>
            </a:r>
            <a:b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</a:rPr>
            </a:b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</a:rPr>
              <a:t>into an angel of light.”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81000" y="228600"/>
            <a:ext cx="11353800" cy="6248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1051A9-1495-4C2D-BFEC-D5C03A6248EC}"/>
              </a:ext>
            </a:extLst>
          </p:cNvPr>
          <p:cNvSpPr txBox="1"/>
          <p:nvPr/>
        </p:nvSpPr>
        <p:spPr>
          <a:xfrm>
            <a:off x="838200" y="4343400"/>
            <a:ext cx="10363200" cy="1754326"/>
          </a:xfrm>
          <a:prstGeom prst="rect">
            <a:avLst/>
          </a:prstGeom>
          <a:solidFill>
            <a:srgbClr val="3333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That is why we are 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commanded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1 Thessalonians 5: 21 to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“Prove all things,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hold fast that which is good!”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707A0A-B564-4004-B359-27C39559BE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23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4949713"/>
      </p:ext>
    </p:extLst>
  </p:cSld>
  <p:clrMapOvr>
    <a:masterClrMapping/>
  </p:clrMapOvr>
  <p:transition spd="slow" advTm="233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kimolsen.files.wordpress.com/2008/02/relative_light_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47800"/>
            <a:ext cx="12192000" cy="853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Box 2"/>
          <p:cNvSpPr txBox="1">
            <a:spLocks noChangeArrowheads="1"/>
          </p:cNvSpPr>
          <p:nvPr/>
        </p:nvSpPr>
        <p:spPr bwMode="auto">
          <a:xfrm>
            <a:off x="4876800" y="1143000"/>
            <a:ext cx="5257800" cy="129715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In 1 John 4:1 we are told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to try the spirits.</a:t>
            </a:r>
          </a:p>
        </p:txBody>
      </p:sp>
      <p:sp>
        <p:nvSpPr>
          <p:cNvPr id="74756" name="TextBox 3"/>
          <p:cNvSpPr txBox="1">
            <a:spLocks noChangeArrowheads="1"/>
          </p:cNvSpPr>
          <p:nvPr/>
        </p:nvSpPr>
        <p:spPr bwMode="auto">
          <a:xfrm>
            <a:off x="762000" y="4572000"/>
            <a:ext cx="10439400" cy="1569660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dirty="0">
                <a:solidFill>
                  <a:srgbClr val="FFFF00"/>
                </a:solidFill>
              </a:rPr>
              <a:t>“Beloved, believe not every spirit, </a:t>
            </a:r>
            <a:r>
              <a:rPr lang="en-US" sz="3200" b="1" u="sng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but tr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y</a:t>
            </a:r>
            <a:r>
              <a:rPr lang="en-US" sz="3200" b="1" u="sng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 the s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p</a:t>
            </a:r>
            <a:r>
              <a:rPr lang="en-US" sz="3200" b="1" u="sng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irits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whether they are of God (Elohim); because many </a:t>
            </a: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3200" dirty="0">
                <a:solidFill>
                  <a:srgbClr val="FFFF00"/>
                </a:solidFill>
              </a:rPr>
              <a:t>false prophets are gone out into the world.”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E77C40-141B-4610-AE71-823A11813A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24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69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encrypted-tbn3.gstatic.com/images?q=tbn:ANd9GcQpglpHIFunLi7AK76v4UWGyNpihhB9WUWlHIS_AdqQviM0Uxw1s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Box 1"/>
          <p:cNvSpPr txBox="1">
            <a:spLocks noChangeArrowheads="1"/>
          </p:cNvSpPr>
          <p:nvPr/>
        </p:nvSpPr>
        <p:spPr bwMode="auto">
          <a:xfrm>
            <a:off x="609600" y="609601"/>
            <a:ext cx="10820400" cy="1569660"/>
          </a:xfrm>
          <a:prstGeom prst="rect">
            <a:avLst/>
          </a:prstGeom>
          <a:solidFill>
            <a:srgbClr val="3333FF"/>
          </a:solidFill>
          <a:ln>
            <a:noFill/>
          </a:ln>
          <a:effectLst>
            <a:glow rad="101600">
              <a:srgbClr val="FFFF00">
                <a:alpha val="6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Let’s remember, </a:t>
            </a:r>
            <a:r>
              <a:rPr lang="en-US" sz="3200" dirty="0" smtClean="0">
                <a:solidFill>
                  <a:schemeClr val="bg1"/>
                </a:solidFill>
              </a:rPr>
              <a:t>Scripture </a:t>
            </a:r>
            <a:r>
              <a:rPr lang="en-US" sz="3200" dirty="0">
                <a:solidFill>
                  <a:schemeClr val="bg1"/>
                </a:solidFill>
              </a:rPr>
              <a:t>is the test of all doctrines, </a:t>
            </a:r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only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by it, beginning in Genesis 1:1 we can know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what is truth and what is not!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9ED57F-6F22-4D6C-8ECE-FC44C83F63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25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7855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worldofstock.com/slides/TRC4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3429000"/>
            <a:ext cx="8001000" cy="193899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  <a:sp3d/>
          </a:bodyPr>
          <a:lstStyle/>
          <a:p>
            <a:pPr>
              <a:defRPr/>
            </a:pPr>
            <a:r>
              <a:rPr lang="en-US" sz="4000" b="1" dirty="0"/>
              <a:t>Now the question: </a:t>
            </a:r>
            <a:br>
              <a:rPr lang="en-US" sz="4000" b="1" dirty="0"/>
            </a:br>
            <a:r>
              <a:rPr lang="en-US" sz="4000" b="1" u="sng" dirty="0"/>
              <a:t>Are </a:t>
            </a:r>
            <a:r>
              <a:rPr lang="en-US" sz="4000" b="1" dirty="0"/>
              <a:t>y</a:t>
            </a:r>
            <a:r>
              <a:rPr lang="en-US" sz="4000" b="1" u="sng" dirty="0"/>
              <a:t>ou also confused</a:t>
            </a:r>
            <a:r>
              <a:rPr lang="en-US" sz="4000" b="1" dirty="0"/>
              <a:t> about </a:t>
            </a:r>
            <a:br>
              <a:rPr lang="en-US" sz="4000" b="1" dirty="0"/>
            </a:br>
            <a:r>
              <a:rPr lang="en-US" sz="4000" b="1" dirty="0"/>
              <a:t>Colossians 2:14-17?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28BE9E-829B-4175-ABE6-4D2557BA0D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26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573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1.bp.blogspot.com/-axwp9LDudng/UIWL1iFOtiI/AAAAAAAAAbA/hkor7wIDB6I/s1600/question+mark+fa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4325" y="2300480"/>
            <a:ext cx="3431962" cy="342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399422"/>
            <a:ext cx="7172325" cy="19389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000" b="1" dirty="0"/>
              <a:t>Are the yearly feast days still binding for </a:t>
            </a:r>
            <a:br>
              <a:rPr lang="en-US" sz="4000" b="1" dirty="0"/>
            </a:br>
            <a:r>
              <a:rPr lang="en-US" sz="4000" b="1" dirty="0"/>
              <a:t>Christians today?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7070" y="2682122"/>
            <a:ext cx="6442397" cy="15696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/>
              <a:t>Doesn’t Colossians 2:13-17  make it clear that the feast days </a:t>
            </a:r>
            <a:br>
              <a:rPr lang="en-US" sz="3200" b="1" dirty="0"/>
            </a:br>
            <a:r>
              <a:rPr lang="en-US" sz="3200" b="1" dirty="0"/>
              <a:t>ended at the cross?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900" y="4512582"/>
            <a:ext cx="6548738" cy="1384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/>
              <a:t>Colossians is one of the letters over which most Christians fall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to their own destruction,</a:t>
            </a:r>
            <a:r>
              <a:rPr lang="en-US" sz="2800" b="1" dirty="0"/>
              <a:t> like Peter said.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57200" y="228600"/>
            <a:ext cx="11430000" cy="6324600"/>
          </a:xfrm>
          <a:prstGeom prst="rect">
            <a:avLst/>
          </a:prstGeom>
          <a:noFill/>
          <a:ln w="762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A1B318-E777-487B-8675-A803707389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27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236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TextBox 1"/>
          <p:cNvSpPr txBox="1">
            <a:spLocks noChangeArrowheads="1"/>
          </p:cNvSpPr>
          <p:nvPr/>
        </p:nvSpPr>
        <p:spPr bwMode="auto">
          <a:xfrm>
            <a:off x="381000" y="739200"/>
            <a:ext cx="11430000" cy="5509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And you, being dead in your sins, and the uncircumcision of your flesh, hath he quickened together with him, having forgiven you all trespasses;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Blotting out the handwriting of ordinances that was a</a:t>
            </a:r>
            <a:r>
              <a:rPr lang="en-US" sz="3200" b="1" dirty="0">
                <a:solidFill>
                  <a:srgbClr val="7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 us, which was contrary to us, and took it out of the way, nailing it to his cross.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And having spoiled principalities and powers, he made </a:t>
            </a:r>
            <a:b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shew of them openly, triumphing over them in it. </a:t>
            </a:r>
            <a:b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3200" b="1" dirty="0">
                <a:solidFill>
                  <a:srgbClr val="7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no man therefore judge you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meat, or in drink, </a:t>
            </a:r>
            <a:b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3200" b="1" dirty="0">
                <a:solidFill>
                  <a:srgbClr val="7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respect of an holyday, or of the new </a:t>
            </a:r>
            <a:r>
              <a:rPr lang="en-US" sz="2400" i="1" strike="sngStrik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sz="3200" b="1" dirty="0" smtClean="0">
                <a:solidFill>
                  <a:srgbClr val="7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],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7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of the Sabbath 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Which are a shadow of </a:t>
            </a:r>
            <a:b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 to come; but the body 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Messiah.”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78852" name="TextBox 2"/>
          <p:cNvSpPr txBox="1">
            <a:spLocks noChangeArrowheads="1"/>
          </p:cNvSpPr>
          <p:nvPr/>
        </p:nvSpPr>
        <p:spPr bwMode="auto">
          <a:xfrm>
            <a:off x="1346200" y="190500"/>
            <a:ext cx="9601200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 i="1" dirty="0">
                <a:solidFill>
                  <a:srgbClr val="000000"/>
                </a:solidFill>
              </a:rPr>
              <a:t>Let us read Colossians 2, starting in verse 13 to 17 in the KJV: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4732E4-3DE8-4197-B3F5-15C21866BF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255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28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308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1.bp.blogspot.com/-axwp9LDudng/UIWL1iFOtiI/AAAAAAAAAbA/hkor7wIDB6I/s1600/question+mark+fa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990600"/>
            <a:ext cx="3656167" cy="372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562899"/>
            <a:ext cx="6248400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</a:rPr>
              <a:t>What was nailed to the cross?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1663700"/>
            <a:ext cx="6248400" cy="1077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FFFF"/>
                </a:solidFill>
              </a:rPr>
              <a:t>It depends on who you ask and which Bible translation one reads!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7186" y="3643090"/>
            <a:ext cx="6248400" cy="1077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</a:rPr>
              <a:t>Many read various translations and come to various conclusions!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7186" y="5237759"/>
            <a:ext cx="8647814" cy="7694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400" b="1" dirty="0">
                <a:latin typeface="Swiss921 BT" pitchFamily="34" charset="0"/>
              </a:rPr>
              <a:t>That is sad, but it is the truth!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3742BB-93B9-45C7-9494-CAF243A0A1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29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242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17417"/>
            <a:ext cx="1221168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23725C-CE66-4204-BDBB-4216794FED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092" y="152400"/>
            <a:ext cx="11811896" cy="6553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45177" y="1066800"/>
            <a:ext cx="8578324" cy="452431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 my presentations, I am using YHVH (Yahuwah) instead of LORD, which is a title and not a name.  I also use Yahusha instead of Jesus, which is not a translation but a transliteration which really has no meaning, neither in Hebrew nor in English!  </a:t>
            </a:r>
            <a:br>
              <a:rPr lang="en-US" sz="3200" dirty="0"/>
            </a:br>
            <a:r>
              <a:rPr lang="en-US" sz="3200" dirty="0"/>
              <a:t>YHVH (Yahuwah) and Yahusha are the actual original names and represent the </a:t>
            </a:r>
            <a:br>
              <a:rPr lang="en-US" sz="3200" dirty="0"/>
            </a:br>
            <a:r>
              <a:rPr lang="en-US" sz="3200" dirty="0"/>
              <a:t>true nature and character of our Creator.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D22F51D-0CAF-439D-8075-69A27697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E82B8E66-D171-4A6F-9E57-37BA24EEB82D}" type="slidenum">
              <a:rPr lang="en-US" smtClean="0"/>
              <a:pPr algn="ctr">
                <a:defRPr/>
              </a:pPr>
              <a:t>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51651" y="76200"/>
            <a:ext cx="961634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cap="none" spc="0" dirty="0">
                <a:ln w="1905">
                  <a:solidFill>
                    <a:srgbClr val="002060"/>
                  </a:solidFill>
                </a:ln>
                <a:solidFill>
                  <a:srgbClr val="FFDC79"/>
                </a:solidFill>
                <a:effectLst>
                  <a:glow rad="215900">
                    <a:srgbClr val="002060">
                      <a:alpha val="73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howcard Gothic" pitchFamily="82" charset="0"/>
              </a:rPr>
              <a:t>Just  for  Clarification:</a:t>
            </a:r>
            <a:endParaRPr lang="en-US" sz="4400" b="1" cap="none" spc="0" dirty="0">
              <a:ln w="1905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glow rad="215900">
                  <a:srgbClr val="FFFF00">
                    <a:alpha val="73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howcard Gothi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937456"/>
      </p:ext>
    </p:extLst>
  </p:cSld>
  <p:clrMapOvr>
    <a:masterClrMapping/>
  </p:clrMapOvr>
  <p:transition spd="slow" advTm="486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0" y="2824325"/>
            <a:ext cx="7467600" cy="34211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800100" y="588238"/>
            <a:ext cx="10591800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/>
              <a:t>In order to find out the truth, one must go back </a:t>
            </a:r>
            <a:r>
              <a:rPr lang="en-US" sz="3600" b="1" u="sng" dirty="0">
                <a:solidFill>
                  <a:srgbClr val="3333FF"/>
                </a:solidFill>
              </a:rPr>
              <a:t>to the original Hebrew Scriptures</a:t>
            </a:r>
            <a:r>
              <a:rPr lang="en-US" sz="3600" b="1" dirty="0">
                <a:solidFill>
                  <a:srgbClr val="3333FF"/>
                </a:solidFill>
              </a:rPr>
              <a:t>,</a:t>
            </a:r>
            <a:r>
              <a:rPr lang="en-US" sz="3600" b="1" dirty="0"/>
              <a:t> because YHVH wrote </a:t>
            </a:r>
            <a:r>
              <a:rPr lang="en-US" sz="3600" b="1" dirty="0">
                <a:solidFill>
                  <a:srgbClr val="FF0000"/>
                </a:solidFill>
              </a:rPr>
              <a:t>only one Bible.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6B4B15-C66E-4226-9F3F-E390F2C2CE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30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2463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24932" y="1870284"/>
            <a:ext cx="6918867" cy="430191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" indent="0" algn="ctr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sz="3600" b="1" dirty="0"/>
              <a:t>which was contrary to us” </a:t>
            </a:r>
            <a:r>
              <a:rPr lang="en-US" sz="3600" dirty="0"/>
              <a:t>refers to the law of Moses.  Therefore, most come to the conclusion that the whole law, or part of it, ended at the cross, therefore claiming </a:t>
            </a:r>
            <a:r>
              <a:rPr lang="en-US" sz="3600" b="1" dirty="0"/>
              <a:t>these laws are </a:t>
            </a:r>
            <a:br>
              <a:rPr lang="en-US" sz="3600" b="1" dirty="0"/>
            </a:br>
            <a:r>
              <a:rPr lang="en-US" sz="3600" b="1" u="sng" dirty="0"/>
              <a:t>no</a:t>
            </a:r>
            <a:r>
              <a:rPr lang="en-US" sz="3600" b="1" dirty="0"/>
              <a:t> </a:t>
            </a:r>
            <a:r>
              <a:rPr lang="en-US" sz="3600" b="1" u="sng" dirty="0"/>
              <a:t>lon</a:t>
            </a:r>
            <a:r>
              <a:rPr lang="en-US" sz="3600" b="1" dirty="0"/>
              <a:t>g</a:t>
            </a:r>
            <a:r>
              <a:rPr lang="en-US" sz="3600" b="1" u="sng" dirty="0"/>
              <a:t>er</a:t>
            </a:r>
            <a:r>
              <a:rPr lang="en-US" sz="3600" b="1" dirty="0"/>
              <a:t> valid for Christians. 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b="1" dirty="0"/>
              <a:t>That was verse 14.</a:t>
            </a:r>
          </a:p>
        </p:txBody>
      </p:sp>
      <p:pic>
        <p:nvPicPr>
          <p:cNvPr id="83971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8600" y="1295400"/>
            <a:ext cx="4038600" cy="4525963"/>
          </a:xfrm>
        </p:spPr>
      </p:pic>
      <p:sp>
        <p:nvSpPr>
          <p:cNvPr id="166919" name="Text Box 7"/>
          <p:cNvSpPr txBox="1">
            <a:spLocks noChangeArrowheads="1"/>
          </p:cNvSpPr>
          <p:nvPr/>
        </p:nvSpPr>
        <p:spPr bwMode="auto">
          <a:xfrm>
            <a:off x="624933" y="242888"/>
            <a:ext cx="10942133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dirty="0">
                <a:latin typeface="Arial" charset="0"/>
              </a:rPr>
              <a:t>Most Christians claim that the sentence in the KJV: </a:t>
            </a:r>
            <a:r>
              <a:rPr lang="en-US" sz="3600" b="1" dirty="0">
                <a:solidFill>
                  <a:srgbClr val="3333FF"/>
                </a:solidFill>
                <a:latin typeface="Arial" charset="0"/>
              </a:rPr>
              <a:t>“Handwriting of ordinances” </a:t>
            </a:r>
            <a:r>
              <a:rPr lang="en-US" sz="3600" dirty="0">
                <a:latin typeface="Arial" charset="0"/>
              </a:rPr>
              <a:t>that “was against us,</a:t>
            </a:r>
            <a:endParaRPr lang="en-US" sz="3600" b="1" dirty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166920" name="Text Box 8"/>
          <p:cNvSpPr txBox="1">
            <a:spLocks noChangeArrowheads="1"/>
          </p:cNvSpPr>
          <p:nvPr/>
        </p:nvSpPr>
        <p:spPr bwMode="auto">
          <a:xfrm>
            <a:off x="7861300" y="5484745"/>
            <a:ext cx="3949700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We will talk </a:t>
            </a:r>
            <a:b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about that later.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2BDAA8-936D-494D-B498-3B72676DFC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31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319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100" y="1981200"/>
            <a:ext cx="4038600" cy="3633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381000" y="354022"/>
            <a:ext cx="11353800" cy="1384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82550" h="38100" prst="coolSlant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3333FF"/>
                </a:solidFill>
                <a:latin typeface="Arial" charset="0"/>
              </a:rPr>
              <a:t>Here are some examples of statements from other churches </a:t>
            </a:r>
            <a:b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3333FF"/>
                </a:solidFill>
                <a:latin typeface="Arial" charset="0"/>
              </a:rPr>
            </a:b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3333FF"/>
                </a:solidFill>
                <a:latin typeface="Arial" charset="0"/>
              </a:rPr>
              <a:t>in reference to Colossians 2:16 and the following question: </a:t>
            </a:r>
            <a:b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3333FF"/>
                </a:solidFill>
                <a:latin typeface="Arial" charset="0"/>
              </a:rPr>
            </a:b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Arial" charset="0"/>
              </a:rPr>
              <a:t>“Are the 10 Commandments abolished?” </a:t>
            </a:r>
            <a:endParaRPr lang="en-US" b="1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80CAC8-C5E7-4147-96F5-4AE5BAD9FD5F}"/>
              </a:ext>
            </a:extLst>
          </p:cNvPr>
          <p:cNvSpPr txBox="1"/>
          <p:nvPr/>
        </p:nvSpPr>
        <p:spPr>
          <a:xfrm>
            <a:off x="381000" y="2056923"/>
            <a:ext cx="6858000" cy="42196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28600" marR="0" lvl="0" indent="-182880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DF5327"/>
              </a:buClr>
              <a:buSzPct val="80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“Jesus removed the ordinances,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so, we need not keep the laws regarding foods, holy days, or the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Sabbath (Col. 2:16).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But the Sabbath was one of the Ten Commandments, hence, all the Old Testament laws were removed, including the Ten Commandments and the Sabbath.”  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DF5327"/>
              </a:buClr>
              <a:buSzPct val="80000"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- Gospelway.com – “Old Testament Laws”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11B256-67CD-497A-BBB0-EBAFFFE151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32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336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100" y="1981200"/>
            <a:ext cx="4038600" cy="3633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381000" y="354022"/>
            <a:ext cx="11353800" cy="1384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3333FF"/>
                </a:solidFill>
                <a:latin typeface="Arial" charset="0"/>
              </a:rPr>
              <a:t>Here are some examples of statements from other churches </a:t>
            </a:r>
            <a:b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3333FF"/>
                </a:solidFill>
                <a:latin typeface="Arial" charset="0"/>
              </a:rPr>
            </a:b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3333FF"/>
                </a:solidFill>
                <a:latin typeface="Arial" charset="0"/>
              </a:rPr>
              <a:t>in reference to Colossians 2:16 and the following question: </a:t>
            </a:r>
            <a:b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3333FF"/>
                </a:solidFill>
                <a:latin typeface="Arial" charset="0"/>
              </a:rPr>
            </a:b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Arial" charset="0"/>
              </a:rPr>
              <a:t>“Are the 10 Commandments abolished?” </a:t>
            </a:r>
            <a:endParaRPr lang="en-US" b="1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80CAC8-C5E7-4147-96F5-4AE5BAD9FD5F}"/>
              </a:ext>
            </a:extLst>
          </p:cNvPr>
          <p:cNvSpPr txBox="1"/>
          <p:nvPr/>
        </p:nvSpPr>
        <p:spPr>
          <a:xfrm>
            <a:off x="381000" y="2056923"/>
            <a:ext cx="6858000" cy="42196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28600" marR="0" lvl="0" indent="-182880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DF5327"/>
              </a:buClr>
              <a:buSzPct val="80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“Jesus removed the ordinances,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so, we need not keep the laws regarding foods, holy days, or the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Sabbath (Col. 2:16).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But the Sabbath was one of the Ten Commandments, hence, all the Old Testament laws were removed, including the Ten Commandments and the Sabbath.”  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DF5327"/>
              </a:buClr>
              <a:buSzPct val="80000"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- Gospelway.com – “Old Testament Laws”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11B256-67CD-497A-BBB0-EBAFFFE151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33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FDCCBA-A1A0-4C0A-85E8-9BA8437179E4}"/>
              </a:ext>
            </a:extLst>
          </p:cNvPr>
          <p:cNvSpPr/>
          <p:nvPr/>
        </p:nvSpPr>
        <p:spPr>
          <a:xfrm>
            <a:off x="1447800" y="3439061"/>
            <a:ext cx="9525000" cy="13234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IS THAT CORRECT?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9349634"/>
      </p:ext>
    </p:extLst>
  </p:cSld>
  <p:clrMapOvr>
    <a:masterClrMapping/>
  </p:clrMapOvr>
  <p:transition spd="slow" advTm="336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12719E-7AD8-4A2C-8A28-EDBEE5EBB20C}"/>
              </a:ext>
            </a:extLst>
          </p:cNvPr>
          <p:cNvSpPr txBox="1"/>
          <p:nvPr/>
        </p:nvSpPr>
        <p:spPr>
          <a:xfrm>
            <a:off x="228600" y="168000"/>
            <a:ext cx="11814628" cy="64325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An important explanation must be inserted here: </a:t>
            </a:r>
          </a:p>
          <a:p>
            <a:r>
              <a:rPr lang="en-US" sz="3200" b="1" dirty="0"/>
              <a:t>If we understand that we are dealing with </a:t>
            </a:r>
            <a:br>
              <a:rPr lang="en-US" sz="3200" b="1" dirty="0"/>
            </a:br>
            <a:r>
              <a:rPr lang="en-US" sz="3200" b="1" dirty="0"/>
              <a:t>two different Messiahs, we know that it is the </a:t>
            </a:r>
            <a:br>
              <a:rPr lang="en-US" sz="3200" b="1" dirty="0"/>
            </a:br>
            <a:r>
              <a:rPr lang="en-US" sz="3200" b="1" dirty="0"/>
              <a:t>Greek Christian Jesus,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75000"/>
                  </a:schemeClr>
                </a:solidFill>
                <a:effectLst>
                  <a:glow rad="177800">
                    <a:srgbClr val="FFFF00"/>
                  </a:glow>
                </a:effectLst>
              </a:rPr>
              <a:t>(or the false messiah),</a:t>
            </a:r>
            <a:r>
              <a:rPr lang="en-US" sz="3200" b="1" dirty="0"/>
              <a:t> </a:t>
            </a:r>
            <a:br>
              <a:rPr lang="en-US" sz="3200" b="1" dirty="0"/>
            </a:br>
            <a:r>
              <a:rPr lang="en-US" sz="3200" b="1" dirty="0"/>
              <a:t>who claims that the </a:t>
            </a:r>
            <a:r>
              <a:rPr lang="en-US" sz="3200" b="1" dirty="0">
                <a:ln>
                  <a:solidFill>
                    <a:srgbClr val="FFDC79"/>
                  </a:solidFill>
                </a:ln>
                <a:solidFill>
                  <a:srgbClr val="FFC000"/>
                </a:solidFill>
              </a:rPr>
              <a:t>10 Commandments</a:t>
            </a:r>
          </a:p>
          <a:p>
            <a:r>
              <a:rPr lang="en-US" sz="3200" b="1" dirty="0">
                <a:ln>
                  <a:solidFill>
                    <a:srgbClr val="FFDC79"/>
                  </a:solidFill>
                </a:ln>
                <a:solidFill>
                  <a:srgbClr val="FFC000"/>
                </a:solidFill>
              </a:rPr>
              <a:t>are no longer binding for Christianity.</a:t>
            </a:r>
          </a:p>
          <a:p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However, the Hebrew Messiah by the name of Yahusha </a:t>
            </a:r>
            <a:r>
              <a:rPr lang="en-US" sz="3600" b="1" u="sng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did</a:t>
            </a:r>
            <a:r>
              <a:rPr lang="en-US" sz="3600" b="1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u="sng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not</a:t>
            </a:r>
            <a:r>
              <a:rPr lang="en-US" sz="3600" b="1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u="sng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do</a:t>
            </a:r>
            <a:r>
              <a:rPr lang="en-US" sz="3600" b="1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u="sng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awa</a:t>
            </a:r>
            <a:r>
              <a:rPr lang="en-US" sz="3600" b="1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y </a:t>
            </a:r>
            <a:r>
              <a:rPr lang="en-US" sz="3600" b="1" dirty="0"/>
              <a:t>with any</a:t>
            </a:r>
          </a:p>
          <a:p>
            <a:r>
              <a:rPr lang="en-US" sz="3600" b="1" dirty="0"/>
              <a:t>Commandments and Statutes in the </a:t>
            </a:r>
            <a:br>
              <a:rPr lang="en-US" sz="3600" b="1" dirty="0"/>
            </a:b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65100">
                    <a:schemeClr val="tx1"/>
                  </a:glow>
                </a:effectLst>
              </a:rPr>
              <a:t>blood-ratified everlasting covenant!</a:t>
            </a:r>
          </a:p>
          <a:p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52400">
                    <a:schemeClr val="tx1"/>
                  </a:glow>
                </a:effectLst>
              </a:rPr>
              <a:t>They are still binding for His followers </a:t>
            </a:r>
            <a:b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52400">
                    <a:schemeClr val="tx1"/>
                  </a:glow>
                </a:effectLst>
              </a:rPr>
            </a:b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52400">
                    <a:schemeClr val="tx1"/>
                  </a:glow>
                </a:effectLst>
              </a:rPr>
              <a:t>as long as time should last.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4E3A26-A200-40CF-A37F-560434DF31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12719E-7AD8-4A2C-8A28-EDBEE5EBB20C}"/>
              </a:ext>
            </a:extLst>
          </p:cNvPr>
          <p:cNvSpPr txBox="1"/>
          <p:nvPr/>
        </p:nvSpPr>
        <p:spPr>
          <a:xfrm>
            <a:off x="732971" y="-5867400"/>
            <a:ext cx="11125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It is important for me to insert this explanation: </a:t>
            </a:r>
          </a:p>
          <a:p>
            <a:r>
              <a:rPr lang="en-US" sz="3600" dirty="0"/>
              <a:t>If we understand that we are dealing with two different Messiahs, we know that it</a:t>
            </a:r>
          </a:p>
          <a:p>
            <a:r>
              <a:rPr lang="en-US" sz="3600" dirty="0"/>
              <a:t>is the Greek, Christian Jesus, (or the false messiah), who claims that the 10 Commandments</a:t>
            </a:r>
          </a:p>
          <a:p>
            <a:r>
              <a:rPr lang="en-US" sz="3600" dirty="0"/>
              <a:t>are no longer binding for Christianity.</a:t>
            </a:r>
          </a:p>
          <a:p>
            <a:r>
              <a:rPr lang="en-US" sz="3600" dirty="0"/>
              <a:t>However, the Hebrew Messiah by the name of Yahusha did not do away</a:t>
            </a:r>
          </a:p>
          <a:p>
            <a:r>
              <a:rPr lang="en-US" sz="3600" dirty="0"/>
              <a:t>with the Father’s Commandments and Statutes! </a:t>
            </a:r>
          </a:p>
          <a:p>
            <a:r>
              <a:rPr lang="en-US" sz="3600" dirty="0"/>
              <a:t>They are still binding for His followers. 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34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64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84200" y="1570038"/>
            <a:ext cx="6324600" cy="406876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" indent="0" algn="ctr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sz="3600" dirty="0"/>
              <a:t>“</a:t>
            </a:r>
            <a:r>
              <a:rPr lang="en-US" sz="3600" i="1" dirty="0"/>
              <a:t>The Sabbath commandment was stated to be abolished </a:t>
            </a:r>
            <a:br>
              <a:rPr lang="en-US" sz="3600" i="1" dirty="0"/>
            </a:br>
            <a:r>
              <a:rPr lang="en-US" sz="3600" i="1" dirty="0"/>
              <a:t>in Col 2:14-16. </a:t>
            </a:r>
            <a:br>
              <a:rPr lang="en-US" sz="3600" i="1" dirty="0"/>
            </a:br>
            <a:r>
              <a:rPr lang="en-US" sz="3600" i="1" dirty="0"/>
              <a:t>This means that under the </a:t>
            </a:r>
            <a:br>
              <a:rPr lang="en-US" sz="3600" i="1" dirty="0"/>
            </a:br>
            <a:r>
              <a:rPr lang="en-US" sz="3600" i="1" dirty="0"/>
              <a:t>New Covenant law, 9 of the 10 Commandments have been carried forward and </a:t>
            </a:r>
            <a:br>
              <a:rPr lang="en-US" sz="3600" i="1" dirty="0"/>
            </a:br>
            <a:r>
              <a:rPr lang="en-US" sz="3600" i="1" dirty="0"/>
              <a:t>one is abolished.”</a:t>
            </a:r>
            <a:r>
              <a:rPr lang="en-US" sz="3600" dirty="0"/>
              <a:t> </a:t>
            </a:r>
            <a:endParaRPr lang="en-US" sz="3600" b="1" dirty="0"/>
          </a:p>
        </p:txBody>
      </p:sp>
      <p:pic>
        <p:nvPicPr>
          <p:cNvPr id="870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0" y="1776432"/>
            <a:ext cx="4038600" cy="3633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981200" y="381001"/>
            <a:ext cx="807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de-DE" sz="2800" b="1">
              <a:latin typeface="Arial" charset="0"/>
            </a:endParaRPr>
          </a:p>
        </p:txBody>
      </p:sp>
      <p:sp>
        <p:nvSpPr>
          <p:cNvPr id="87045" name="Text Box 6"/>
          <p:cNvSpPr txBox="1">
            <a:spLocks noChangeArrowheads="1"/>
          </p:cNvSpPr>
          <p:nvPr/>
        </p:nvSpPr>
        <p:spPr bwMode="auto">
          <a:xfrm>
            <a:off x="2133600" y="533401"/>
            <a:ext cx="800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457200" y="337892"/>
            <a:ext cx="11430000" cy="1077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  <a:t>Here is another example: Question: Was the 7</a:t>
            </a:r>
            <a:r>
              <a:rPr lang="en-US" sz="3200" b="1" baseline="30000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  <a:t>th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  <a:t> Day Sabbath abolished?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  <a:t>Bible.ca – “Sabbath Keepers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  <a:t>Refuted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  <a:t>”</a:t>
            </a:r>
          </a:p>
        </p:txBody>
      </p:sp>
      <p:sp>
        <p:nvSpPr>
          <p:cNvPr id="177160" name="WordArt 8"/>
          <p:cNvSpPr>
            <a:spLocks noChangeArrowheads="1" noChangeShapeType="1" noTextEdit="1"/>
          </p:cNvSpPr>
          <p:nvPr/>
        </p:nvSpPr>
        <p:spPr bwMode="auto">
          <a:xfrm>
            <a:off x="584200" y="5795722"/>
            <a:ext cx="11074400" cy="533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p3d extrusionH="57150">
              <a:bevelT w="38100" h="38100"/>
            </a:sp3d>
          </a:bodyPr>
          <a:lstStyle/>
          <a:p>
            <a: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 This Christian church comes to the same conclusion!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5AFA25-6343-4475-915B-1A49B991F1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80800" y="6274788"/>
            <a:ext cx="533400" cy="456212"/>
          </a:xfrm>
          <a:prstGeom prst="ellipse">
            <a:avLst/>
          </a:prstGeom>
          <a:solidFill>
            <a:srgbClr val="002060"/>
          </a:solidFill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35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429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7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7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4" grpId="0" uiExpand="1" build="p"/>
      <p:bldP spid="17716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84200" y="1570038"/>
            <a:ext cx="6324600" cy="406876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" indent="0" algn="ctr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sz="3600" dirty="0"/>
              <a:t>“</a:t>
            </a:r>
            <a:r>
              <a:rPr lang="en-US" sz="3600" i="1" dirty="0"/>
              <a:t>The Sabbath commandment was stated to be abolished </a:t>
            </a:r>
            <a:br>
              <a:rPr lang="en-US" sz="3600" i="1" dirty="0"/>
            </a:br>
            <a:r>
              <a:rPr lang="en-US" sz="3600" i="1" dirty="0"/>
              <a:t>in Col 2:14-16. </a:t>
            </a:r>
            <a:br>
              <a:rPr lang="en-US" sz="3600" i="1" dirty="0"/>
            </a:br>
            <a:r>
              <a:rPr lang="en-US" sz="3600" i="1" dirty="0"/>
              <a:t>This means that under the </a:t>
            </a:r>
            <a:br>
              <a:rPr lang="en-US" sz="3600" i="1" dirty="0"/>
            </a:br>
            <a:r>
              <a:rPr lang="en-US" sz="3600" i="1" dirty="0"/>
              <a:t>New Covenant law, 9 of the 10 commandments have been carried forward and </a:t>
            </a:r>
            <a:br>
              <a:rPr lang="en-US" sz="3600" i="1" dirty="0"/>
            </a:br>
            <a:r>
              <a:rPr lang="en-US" sz="3600" i="1" dirty="0"/>
              <a:t>one is abolished.”</a:t>
            </a:r>
            <a:r>
              <a:rPr lang="en-US" sz="3600" dirty="0"/>
              <a:t> </a:t>
            </a:r>
            <a:endParaRPr lang="en-US" sz="3600" b="1" dirty="0"/>
          </a:p>
        </p:txBody>
      </p:sp>
      <p:pic>
        <p:nvPicPr>
          <p:cNvPr id="870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0" y="1776432"/>
            <a:ext cx="4038600" cy="3633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981200" y="381001"/>
            <a:ext cx="807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de-DE" sz="2800" b="1">
              <a:latin typeface="Arial" charset="0"/>
            </a:endParaRPr>
          </a:p>
        </p:txBody>
      </p:sp>
      <p:sp>
        <p:nvSpPr>
          <p:cNvPr id="87045" name="Text Box 6"/>
          <p:cNvSpPr txBox="1">
            <a:spLocks noChangeArrowheads="1"/>
          </p:cNvSpPr>
          <p:nvPr/>
        </p:nvSpPr>
        <p:spPr bwMode="auto">
          <a:xfrm>
            <a:off x="2133600" y="533401"/>
            <a:ext cx="800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584200" y="337892"/>
            <a:ext cx="11049000" cy="10156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  <a:t>Was the 7</a:t>
            </a:r>
            <a:r>
              <a:rPr lang="en-US" sz="3200" b="1" baseline="30000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  <a:t>th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  <a:t> Day Sabbath abolished? </a:t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</a:b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  <a:t>Bible.ca – “Sabbath Keepers refuted”</a:t>
            </a:r>
          </a:p>
        </p:txBody>
      </p:sp>
      <p:sp>
        <p:nvSpPr>
          <p:cNvPr id="177160" name="WordArt 8"/>
          <p:cNvSpPr>
            <a:spLocks noChangeArrowheads="1" noChangeShapeType="1" noTextEdit="1"/>
          </p:cNvSpPr>
          <p:nvPr/>
        </p:nvSpPr>
        <p:spPr bwMode="auto">
          <a:xfrm>
            <a:off x="1431852" y="5795722"/>
            <a:ext cx="9236148" cy="533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p3d extrusionH="57150">
              <a:bevelT w="38100" h="38100"/>
            </a:sp3d>
          </a:bodyPr>
          <a:lstStyle/>
          <a:p>
            <a: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 This church comes to the same conclusion! </a:t>
            </a:r>
          </a:p>
        </p:txBody>
      </p:sp>
      <p:sp>
        <p:nvSpPr>
          <p:cNvPr id="177161" name="WordArt 9"/>
          <p:cNvSpPr>
            <a:spLocks noChangeArrowheads="1" noChangeShapeType="1" noTextEdit="1"/>
          </p:cNvSpPr>
          <p:nvPr/>
        </p:nvSpPr>
        <p:spPr bwMode="auto">
          <a:xfrm rot="20299221">
            <a:off x="414633" y="2966035"/>
            <a:ext cx="9128336" cy="11049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p3d extrusionH="57150">
              <a:bevelT h="25400" prst="softRound"/>
            </a:sp3d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 But are they correct?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5AFA25-6343-4475-915B-1A49B991F1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80800" y="6274788"/>
            <a:ext cx="533400" cy="456212"/>
          </a:xfrm>
          <a:prstGeom prst="ellipse">
            <a:avLst/>
          </a:prstGeom>
          <a:solidFill>
            <a:srgbClr val="002060"/>
          </a:solidFill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36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008677"/>
      </p:ext>
    </p:extLst>
  </p:cSld>
  <p:clrMapOvr>
    <a:masterClrMapping/>
  </p:clrMapOvr>
  <p:transition spd="slow" advTm="429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6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43270" y="1435100"/>
            <a:ext cx="6367130" cy="406317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" lvl="0" indent="0" algn="ctr">
              <a:spcBef>
                <a:spcPct val="50000"/>
              </a:spcBef>
              <a:buClr>
                <a:srgbClr val="DF5327"/>
              </a:buClr>
              <a:buNone/>
            </a:pPr>
            <a:r>
              <a:rPr lang="en-US" sz="3600" dirty="0"/>
              <a:t>They state in their Bible Commentary, Volume 7, </a:t>
            </a:r>
            <a:br>
              <a:rPr lang="en-US" sz="3600" dirty="0"/>
            </a:br>
            <a:r>
              <a:rPr lang="en-US" sz="3600" dirty="0"/>
              <a:t>page 205:</a:t>
            </a:r>
            <a:r>
              <a:rPr lang="de-DE" sz="3600" b="1" dirty="0"/>
              <a:t> </a:t>
            </a:r>
            <a:r>
              <a:rPr lang="en-US" sz="3600" b="1" i="1" dirty="0"/>
              <a:t>“Sabbath days cannot refer to the weekly Sabbath, designated by the fourth </a:t>
            </a:r>
            <a:r>
              <a:rPr lang="en-US" sz="3600" b="1" i="1" dirty="0">
                <a:solidFill>
                  <a:prstClr val="black"/>
                </a:solidFill>
              </a:rPr>
              <a:t>commandment, </a:t>
            </a:r>
            <a:br>
              <a:rPr lang="en-US" sz="3600" b="1" i="1" dirty="0">
                <a:solidFill>
                  <a:prstClr val="black"/>
                </a:solidFill>
              </a:rPr>
            </a:br>
            <a:r>
              <a:rPr lang="en-US" sz="3600" b="1" i="1" dirty="0">
                <a:solidFill>
                  <a:prstClr val="black"/>
                </a:solidFill>
              </a:rPr>
              <a:t>but must indicate the ceremonial rest days.”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de-DE" sz="3600" b="1" dirty="0"/>
          </a:p>
        </p:txBody>
      </p:sp>
      <p:pic>
        <p:nvPicPr>
          <p:cNvPr id="880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612116"/>
            <a:ext cx="4038600" cy="3633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981200" y="381001"/>
            <a:ext cx="807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de-DE" sz="2800" b="1">
              <a:latin typeface="Arial" charset="0"/>
            </a:endParaRP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2133600" y="533401"/>
            <a:ext cx="800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457200" y="344130"/>
            <a:ext cx="11239500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 prst="angle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  <a:t>Now another denomination comes along, and </a:t>
            </a:r>
            <a:b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</a:b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  <a:t>they have a different opinion regarding Colossians 2:16!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48ED33D-5EC4-4689-A805-4C924B98FFF5}"/>
              </a:ext>
            </a:extLst>
          </p:cNvPr>
          <p:cNvSpPr txBox="1"/>
          <p:nvPr/>
        </p:nvSpPr>
        <p:spPr>
          <a:xfrm>
            <a:off x="1051650" y="5680232"/>
            <a:ext cx="9921149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 Black" panose="020B0A04020102020204" pitchFamily="34" charset="0"/>
              </a:rPr>
              <a:t>Is that correct?  Are they right?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9C0FF7-8166-4940-9F59-99EE6E2FB1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37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203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0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6" grpId="0" uiExpand="1" build="p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1752600" y="2667000"/>
            <a:ext cx="5638800" cy="1077218"/>
          </a:xfrm>
          <a:prstGeom prst="rect">
            <a:avLst/>
          </a:prstGeom>
          <a:solidFill>
            <a:schemeClr val="dk1">
              <a:alpha val="43000"/>
            </a:schemeClr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</a:rPr>
              <a:t>The correct answer can be found only in Scripture!</a:t>
            </a:r>
          </a:p>
        </p:txBody>
      </p:sp>
      <p:sp>
        <p:nvSpPr>
          <p:cNvPr id="90116" name="TextBox 1"/>
          <p:cNvSpPr txBox="1">
            <a:spLocks noChangeArrowheads="1"/>
          </p:cNvSpPr>
          <p:nvPr/>
        </p:nvSpPr>
        <p:spPr bwMode="auto">
          <a:xfrm>
            <a:off x="4069353" y="381000"/>
            <a:ext cx="5867400" cy="1570038"/>
          </a:xfrm>
          <a:prstGeom prst="rect">
            <a:avLst/>
          </a:prstGeom>
          <a:solidFill>
            <a:schemeClr val="dk1">
              <a:alpha val="45000"/>
            </a:schemeClr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Remember also, that YHVH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is </a:t>
            </a:r>
            <a:r>
              <a:rPr lang="en-US" sz="3200" u="sng" dirty="0">
                <a:solidFill>
                  <a:srgbClr val="FFFF00"/>
                </a:solidFill>
                <a:latin typeface="Arial Black" panose="020B0A04020102020204" pitchFamily="34" charset="0"/>
              </a:rPr>
              <a:t>not</a:t>
            </a:r>
            <a:r>
              <a:rPr lang="en-US" sz="3200" dirty="0">
                <a:solidFill>
                  <a:schemeClr val="bg1"/>
                </a:solidFill>
              </a:rPr>
              <a:t> the author of </a:t>
            </a:r>
            <a:r>
              <a:rPr lang="en-US" sz="3200" dirty="0" smtClean="0">
                <a:solidFill>
                  <a:schemeClr val="bg1"/>
                </a:solidFill>
              </a:rPr>
              <a:t>confusion; </a:t>
            </a:r>
            <a:r>
              <a:rPr lang="en-US" sz="3200" dirty="0">
                <a:solidFill>
                  <a:schemeClr val="bg1"/>
                </a:solidFill>
              </a:rPr>
              <a:t>someone else is!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E664C27-CD88-4C0B-9D99-1EFB85C04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9BDCC4-125E-4DC7-B190-769151B986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52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83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088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3581400" y="533401"/>
            <a:ext cx="6705600" cy="2868613"/>
          </a:xfrm>
          <a:prstGeom prst="rect">
            <a:avLst/>
          </a:prstGeom>
          <a:solidFill>
            <a:schemeClr val="accent2">
              <a:alpha val="43000"/>
            </a:schemeClr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</a:rPr>
              <a:t>When we read Paul‘s letters,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we should remember, that he was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a student of the Old Testament Scriptures.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</a:rPr>
              <a:t>Paul was a rabbi, a scribe who knew the Old Testament in and out.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C0591F2-1D30-45D9-AA62-90820EE8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4852DC-D1D0-4C22-90AA-A7EE66E627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54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0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Rae\Desktop\nailed to the cross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" y="0"/>
            <a:ext cx="146282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Rae\Desktop\nailed to the cross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" y="-12745"/>
            <a:ext cx="4265023" cy="692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1BB8BD7-5CB3-4631-A819-8B914D9F35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0" tIns="0" rIns="0" bIns="0" anchor="b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tx2">
                    <a:shade val="50000"/>
                  </a:schemeClr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4</a:t>
            </a:fld>
            <a:endParaRPr lang="en-US" sz="1200" dirty="0">
              <a:solidFill>
                <a:srgbClr val="FFFF00"/>
              </a:solidFill>
            </a:endParaRPr>
          </a:p>
          <a:p>
            <a:pPr algn="ctr">
              <a:defRPr/>
            </a:pPr>
            <a:endParaRPr lang="en-US" sz="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57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3276600" y="533401"/>
            <a:ext cx="7772400" cy="3170099"/>
          </a:xfrm>
          <a:prstGeom prst="rect">
            <a:avLst/>
          </a:prstGeom>
          <a:solidFill>
            <a:schemeClr val="accent2">
              <a:alpha val="35000"/>
            </a:schemeClr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Paul was a Jew of Jews, </a:t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a Pharisee of the Pharisees. 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Paul was a student of the </a:t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Old Testament Scriptures. </a:t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The OT was his primary point of reference for religious studies and teaching.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0700" y="4191000"/>
            <a:ext cx="8610600" cy="1107996"/>
          </a:xfrm>
          <a:prstGeom prst="rect">
            <a:avLst/>
          </a:prstGeom>
          <a:solidFill>
            <a:schemeClr val="dk1">
              <a:alpha val="51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6600" b="1" dirty="0">
                <a:solidFill>
                  <a:srgbClr val="FFDC79"/>
                </a:solidFill>
                <a:latin typeface="Palace Script MT" pitchFamily="66" charset="0"/>
              </a:rPr>
              <a:t>The New Testament was not written yet.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234E3B8-2B27-434A-A39A-FE396C0A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E4BC9C-DC65-43B6-BBBD-5C286906BA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62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www.grammarglitchcentral.com/wp-content/uploads/2011/03/question-fa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600" y="2563697"/>
            <a:ext cx="2544961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Box 1"/>
          <p:cNvSpPr txBox="1">
            <a:spLocks noChangeArrowheads="1"/>
          </p:cNvSpPr>
          <p:nvPr/>
        </p:nvSpPr>
        <p:spPr bwMode="auto">
          <a:xfrm>
            <a:off x="762000" y="685801"/>
            <a:ext cx="10591800" cy="1815882"/>
          </a:xfrm>
          <a:prstGeom prst="rect">
            <a:avLst/>
          </a:prstGeom>
          <a:solidFill>
            <a:schemeClr val="dk1">
              <a:alpha val="42000"/>
            </a:schemeClr>
          </a:solidFill>
          <a:ln/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4800" dirty="0">
                <a:solidFill>
                  <a:schemeClr val="bg1"/>
                </a:solidFill>
                <a:latin typeface="Brush Script MT" pitchFamily="66" charset="0"/>
              </a:rPr>
              <a:t>My question is: </a:t>
            </a:r>
            <a:r>
              <a:rPr lang="en-US" sz="3200" b="1" dirty="0">
                <a:solidFill>
                  <a:schemeClr val="bg1"/>
                </a:solidFill>
              </a:rPr>
              <a:t>“Where did Paul get this terminology holyday or of the new </a:t>
            </a:r>
            <a:r>
              <a:rPr lang="en-US" sz="2400" b="1" i="1" strike="sngStrike" dirty="0">
                <a:solidFill>
                  <a:schemeClr val="bg1"/>
                </a:solidFill>
              </a:rPr>
              <a:t>moon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[</a:t>
            </a:r>
            <a:r>
              <a:rPr lang="en-US" sz="2000" b="1" dirty="0" smtClean="0">
                <a:solidFill>
                  <a:schemeClr val="bg1"/>
                </a:solidFill>
              </a:rPr>
              <a:t>month], </a:t>
            </a:r>
            <a:r>
              <a:rPr lang="en-US" sz="3200" b="1" dirty="0">
                <a:solidFill>
                  <a:schemeClr val="bg1"/>
                </a:solidFill>
              </a:rPr>
              <a:t/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or of the Sabbath </a:t>
            </a:r>
            <a:r>
              <a:rPr lang="en-US" sz="2400" i="1" dirty="0">
                <a:solidFill>
                  <a:schemeClr val="bg1"/>
                </a:solidFill>
              </a:rPr>
              <a:t>[days]</a:t>
            </a:r>
            <a:r>
              <a:rPr lang="en-US" sz="3200" b="1" dirty="0">
                <a:solidFill>
                  <a:schemeClr val="bg1"/>
                </a:solidFill>
              </a:rPr>
              <a:t> from?”</a:t>
            </a:r>
          </a:p>
        </p:txBody>
      </p:sp>
      <p:sp>
        <p:nvSpPr>
          <p:cNvPr id="93188" name="TextBox 2"/>
          <p:cNvSpPr txBox="1">
            <a:spLocks noChangeArrowheads="1"/>
          </p:cNvSpPr>
          <p:nvPr/>
        </p:nvSpPr>
        <p:spPr bwMode="auto">
          <a:xfrm>
            <a:off x="762000" y="2961395"/>
            <a:ext cx="8001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dirty="0">
                <a:solidFill>
                  <a:srgbClr val="FFFF00"/>
                </a:solidFill>
              </a:rPr>
              <a:t>There are </a:t>
            </a:r>
            <a:r>
              <a:rPr lang="en-US" sz="3200" b="1" dirty="0">
                <a:solidFill>
                  <a:srgbClr val="FFFF00"/>
                </a:solidFill>
              </a:rPr>
              <a:t>several places </a:t>
            </a:r>
            <a:r>
              <a:rPr lang="en-US" sz="3200" dirty="0">
                <a:solidFill>
                  <a:srgbClr val="FFFF00"/>
                </a:solidFill>
              </a:rPr>
              <a:t>in the </a:t>
            </a:r>
            <a:r>
              <a:rPr lang="en-US" sz="3200" dirty="0" smtClean="0">
                <a:solidFill>
                  <a:srgbClr val="FFFF00"/>
                </a:solidFill>
              </a:rPr>
              <a:t>Scriptures </a:t>
            </a:r>
            <a:r>
              <a:rPr lang="en-US" sz="3200" dirty="0">
                <a:solidFill>
                  <a:srgbClr val="FFFF00"/>
                </a:solidFill>
              </a:rPr>
              <a:t>where we find this terminology.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The following passages will explain exactly where Paul learned this terminology.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04800" y="373838"/>
            <a:ext cx="11506200" cy="632460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C7CA1C2-C58C-41E6-8D10-E082A163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94C9F8-A563-4885-B0AB-BF396EEE63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85800" y="5399782"/>
            <a:ext cx="10972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b="1" dirty="0">
                <a:solidFill>
                  <a:srgbClr val="C00000"/>
                </a:solidFill>
                <a:effectLst>
                  <a:glow rad="127000">
                    <a:srgbClr val="FFFF00"/>
                  </a:glow>
                </a:effectLst>
              </a:rPr>
              <a:t>Note:  the term “new moon” has been incorrectly translated.  “New month” is the correct term.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 advTm="214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8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84414"/>
            <a:ext cx="10073549" cy="119198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eaLnBrk="1" hangingPunct="1"/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/>
              </a:rPr>
              <a:t>Here is the sequence:</a:t>
            </a:r>
            <a:br>
              <a:rPr lang="en-US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/>
              </a:rPr>
            </a:b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/>
              </a:rPr>
              <a:t>(</a:t>
            </a:r>
            <a:r>
              <a:rPr lang="en-US" sz="3200" b="1" u="sng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/>
              </a:rPr>
              <a:t>Note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/>
              </a:rPr>
              <a:t>:  words in parenthesis are added.)</a:t>
            </a:r>
            <a:endParaRPr lang="en-US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558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107335"/>
            <a:ext cx="9982200" cy="37338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b="1" dirty="0"/>
              <a:t>Feasts or feast days</a:t>
            </a:r>
            <a:r>
              <a:rPr lang="en-US" dirty="0"/>
              <a:t> </a:t>
            </a:r>
            <a:r>
              <a:rPr lang="en-US" i="1" dirty="0">
                <a:solidFill>
                  <a:srgbClr val="FFFF00"/>
                </a:solidFill>
                <a:effectLst/>
              </a:rPr>
              <a:t>(yearly)</a:t>
            </a:r>
          </a:p>
          <a:p>
            <a:pPr eaLnBrk="1" hangingPunct="1">
              <a:defRPr/>
            </a:pPr>
            <a:r>
              <a:rPr lang="en-US" b="1" dirty="0"/>
              <a:t>New </a:t>
            </a:r>
            <a:r>
              <a:rPr lang="en-US" sz="2400" b="1" strike="sngStrike" dirty="0"/>
              <a:t>Moons</a:t>
            </a:r>
            <a:r>
              <a:rPr lang="en-US" b="1" dirty="0"/>
              <a:t>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[new months]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i="1" dirty="0">
                <a:solidFill>
                  <a:srgbClr val="FFFF00"/>
                </a:solidFill>
                <a:effectLst/>
              </a:rPr>
              <a:t>(monthly)</a:t>
            </a:r>
          </a:p>
          <a:p>
            <a:pPr eaLnBrk="1" hangingPunct="1">
              <a:defRPr/>
            </a:pPr>
            <a:r>
              <a:rPr lang="en-US" b="1" dirty="0"/>
              <a:t>Sabbaths</a:t>
            </a:r>
            <a:r>
              <a:rPr lang="en-US" dirty="0"/>
              <a:t> </a:t>
            </a:r>
            <a:r>
              <a:rPr lang="en-US" i="1" dirty="0">
                <a:solidFill>
                  <a:srgbClr val="FFFF00"/>
                </a:solidFill>
                <a:effectLst/>
              </a:rPr>
              <a:t>(weekly)</a:t>
            </a:r>
          </a:p>
          <a:p>
            <a:pPr marL="0" indent="0" algn="ctr" eaLnBrk="1" hangingPunct="1">
              <a:buNone/>
              <a:defRPr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Here are the Bible texts where Paul must have received this terminology: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04800" y="228600"/>
            <a:ext cx="11430000" cy="6324600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5496DC-76C7-4D26-996F-814AAF205A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42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287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7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571500"/>
            <a:ext cx="7162800" cy="8382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ln>
                  <a:solidFill>
                    <a:srgbClr val="002060"/>
                  </a:solidFill>
                </a:ln>
              </a:rPr>
              <a:t>#1.  2 Chronicles 2:4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7212"/>
            <a:ext cx="10591800" cy="381158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36513" indent="0" algn="ctr">
              <a:lnSpc>
                <a:spcPct val="90000"/>
              </a:lnSpc>
              <a:buNone/>
            </a:pPr>
            <a:r>
              <a:rPr lang="en-US" b="1" dirty="0"/>
              <a:t>"Behold, I build an house to the name of YHVH my Elohim,</a:t>
            </a:r>
            <a:r>
              <a:rPr lang="en-US" sz="2800" i="1" dirty="0"/>
              <a:t> </a:t>
            </a:r>
            <a:r>
              <a:rPr lang="en-US" b="1" dirty="0"/>
              <a:t>to dedicate [it] to him, [and] to burn before him sweet incense, and for the continual showbread, and for the burnt offerings morning and evening, on </a:t>
            </a:r>
            <a:r>
              <a:rPr lang="en-US" sz="3600" dirty="0">
                <a:solidFill>
                  <a:srgbClr val="FFFF00"/>
                </a:solidFill>
                <a:latin typeface="Harlow Solid Italic" pitchFamily="82" charset="0"/>
              </a:rPr>
              <a:t>the Sabbaths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(weekly),</a:t>
            </a:r>
            <a:r>
              <a:rPr lang="en-US" b="1" dirty="0">
                <a:ln>
                  <a:solidFill>
                    <a:srgbClr val="002060"/>
                  </a:solidFill>
                </a:ln>
              </a:rPr>
              <a:t>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and on </a:t>
            </a:r>
            <a:r>
              <a:rPr lang="en-US" sz="3600" dirty="0">
                <a:solidFill>
                  <a:srgbClr val="FFFF00"/>
                </a:solidFill>
                <a:latin typeface="Harlow Solid Italic" pitchFamily="82" charset="0"/>
              </a:rPr>
              <a:t>the new </a:t>
            </a:r>
            <a:r>
              <a:rPr lang="en-US" strike="sngStrike" dirty="0">
                <a:solidFill>
                  <a:srgbClr val="FFFF00"/>
                </a:solidFill>
                <a:latin typeface="Harlow Solid Italic" pitchFamily="82" charset="0"/>
              </a:rPr>
              <a:t>moons</a:t>
            </a:r>
            <a:r>
              <a:rPr lang="en-US" sz="3600" dirty="0">
                <a:solidFill>
                  <a:srgbClr val="FFFF00"/>
                </a:solidFill>
                <a:latin typeface="Harlow Solid Italic" pitchFamily="82" charset="0"/>
              </a:rPr>
              <a:t> </a:t>
            </a:r>
            <a:r>
              <a:rPr lang="en-US" sz="3600" dirty="0">
                <a:solidFill>
                  <a:srgbClr val="FFDC79"/>
                </a:solidFill>
                <a:latin typeface="Harlow Solid Italic" pitchFamily="82" charset="0"/>
              </a:rPr>
              <a:t>[new months]</a:t>
            </a:r>
            <a:r>
              <a:rPr lang="en-US" b="1" dirty="0">
                <a:solidFill>
                  <a:srgbClr val="FFDC79"/>
                </a:solidFill>
              </a:rPr>
              <a:t> </a:t>
            </a:r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(monthly), </a:t>
            </a:r>
            <a:br>
              <a:rPr lang="en-US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</a:br>
            <a:r>
              <a:rPr lang="en-US" b="1" dirty="0"/>
              <a:t>and on </a:t>
            </a:r>
            <a:r>
              <a:rPr lang="en-US" sz="3600" dirty="0">
                <a:solidFill>
                  <a:srgbClr val="FFFF00"/>
                </a:solidFill>
                <a:latin typeface="Harlow Solid Italic" pitchFamily="82" charset="0"/>
              </a:rPr>
              <a:t>the solemn feasts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(annually)</a:t>
            </a:r>
            <a:r>
              <a:rPr lang="en-US" b="1" dirty="0">
                <a:solidFill>
                  <a:srgbClr val="FF0000"/>
                </a:solidFill>
              </a:rPr>
              <a:t> </a:t>
            </a:r>
            <a:r>
              <a:rPr lang="en-US" b="1" dirty="0"/>
              <a:t>of YHVH our Elohim.  This</a:t>
            </a:r>
            <a:r>
              <a:rPr lang="en-US" dirty="0"/>
              <a:t> </a:t>
            </a:r>
            <a:r>
              <a:rPr lang="en-US" i="1" dirty="0"/>
              <a:t>is an ordinance</a:t>
            </a:r>
            <a:r>
              <a:rPr lang="en-US" dirty="0"/>
              <a:t> </a:t>
            </a:r>
            <a:r>
              <a:rPr lang="en-US" b="1" dirty="0"/>
              <a:t>for ever to Israel.” 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28600" y="120503"/>
            <a:ext cx="11353800" cy="6400800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8527C1-E2F3-4276-8C52-BBCC95D492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43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38962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1" y="723900"/>
            <a:ext cx="7053943" cy="762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ln>
                  <a:solidFill>
                    <a:srgbClr val="002060"/>
                  </a:solidFill>
                </a:ln>
              </a:rPr>
              <a:t>#2.  2 Chronicles 8:13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752601"/>
            <a:ext cx="10591800" cy="4191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36576" indent="0" algn="ctr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de-DE" sz="4000" b="1" dirty="0">
                <a:ln>
                  <a:solidFill>
                    <a:srgbClr val="002060"/>
                  </a:solidFill>
                </a:ln>
              </a:rPr>
              <a:t>“</a:t>
            </a:r>
            <a:r>
              <a:rPr lang="en-US" sz="4000" b="1" dirty="0">
                <a:ln>
                  <a:solidFill>
                    <a:srgbClr val="002060"/>
                  </a:solidFill>
                </a:ln>
              </a:rPr>
              <a:t>Even after a certain rate every day, offering according to the commandment </a:t>
            </a:r>
            <a:br>
              <a:rPr lang="en-US" sz="4000" b="1" dirty="0">
                <a:ln>
                  <a:solidFill>
                    <a:srgbClr val="002060"/>
                  </a:solidFill>
                </a:ln>
              </a:rPr>
            </a:br>
            <a:r>
              <a:rPr lang="en-US" sz="4000" b="1" dirty="0">
                <a:ln>
                  <a:solidFill>
                    <a:srgbClr val="002060"/>
                  </a:solidFill>
                </a:ln>
              </a:rPr>
              <a:t>of Moses,</a:t>
            </a:r>
            <a:r>
              <a:rPr lang="en-US" sz="4000" dirty="0">
                <a:ln>
                  <a:solidFill>
                    <a:srgbClr val="002060"/>
                  </a:solidFill>
                </a:ln>
              </a:rPr>
              <a:t> </a:t>
            </a:r>
            <a:r>
              <a:rPr lang="en-US" sz="4000" b="1" dirty="0">
                <a:ln>
                  <a:solidFill>
                    <a:srgbClr val="002060"/>
                  </a:solidFill>
                </a:ln>
              </a:rPr>
              <a:t>on </a:t>
            </a:r>
            <a:r>
              <a:rPr lang="en-US" sz="4000" b="1" dirty="0">
                <a:solidFill>
                  <a:srgbClr val="FFFF00"/>
                </a:solidFill>
                <a:latin typeface="Harlow Solid Italic" pitchFamily="82" charset="0"/>
              </a:rPr>
              <a:t>the Sabbaths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(weekly</a:t>
            </a:r>
            <a:r>
              <a:rPr lang="en-US" sz="4000" dirty="0" smtClean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),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</a:rPr>
              <a:t> </a:t>
            </a:r>
            <a:r>
              <a:rPr lang="en-US" sz="4000" b="1" dirty="0">
                <a:ln>
                  <a:solidFill>
                    <a:srgbClr val="002060"/>
                  </a:solidFill>
                </a:ln>
              </a:rPr>
              <a:t/>
            </a:r>
            <a:br>
              <a:rPr lang="en-US" sz="4000" b="1" dirty="0">
                <a:ln>
                  <a:solidFill>
                    <a:srgbClr val="002060"/>
                  </a:solidFill>
                </a:ln>
              </a:rPr>
            </a:br>
            <a:r>
              <a:rPr lang="en-US" sz="4000" b="1" dirty="0">
                <a:ln>
                  <a:solidFill>
                    <a:srgbClr val="002060"/>
                  </a:solidFill>
                </a:ln>
              </a:rPr>
              <a:t>and</a:t>
            </a:r>
            <a:r>
              <a:rPr lang="en-US" sz="4000" b="1" dirty="0"/>
              <a:t> </a:t>
            </a:r>
            <a:r>
              <a:rPr lang="en-US" sz="4000" b="1" dirty="0">
                <a:ln>
                  <a:solidFill>
                    <a:srgbClr val="002060"/>
                  </a:solidFill>
                </a:ln>
              </a:rPr>
              <a:t>on</a:t>
            </a:r>
            <a:r>
              <a:rPr lang="en-US" sz="4000" b="1" dirty="0"/>
              <a:t> </a:t>
            </a:r>
            <a:r>
              <a:rPr lang="en-US" sz="4000" dirty="0">
                <a:solidFill>
                  <a:srgbClr val="FFFF00"/>
                </a:solidFill>
                <a:latin typeface="Harlow Solid Italic" pitchFamily="82" charset="0"/>
              </a:rPr>
              <a:t>the new </a:t>
            </a:r>
            <a:r>
              <a:rPr lang="en-US" sz="3500" strike="sngStrike" dirty="0">
                <a:solidFill>
                  <a:srgbClr val="FFFF00"/>
                </a:solidFill>
                <a:latin typeface="Harlow Solid Italic" pitchFamily="82" charset="0"/>
              </a:rPr>
              <a:t>moons</a:t>
            </a:r>
            <a:r>
              <a:rPr lang="en-US" sz="4000" dirty="0">
                <a:solidFill>
                  <a:srgbClr val="FFFF00"/>
                </a:solidFill>
                <a:latin typeface="Harlow Solid Italic" pitchFamily="82" charset="0"/>
              </a:rPr>
              <a:t> </a:t>
            </a:r>
            <a:r>
              <a:rPr lang="en-US" sz="4000" dirty="0">
                <a:solidFill>
                  <a:srgbClr val="FFDC79"/>
                </a:solidFill>
                <a:latin typeface="Harlow Solid Italic" pitchFamily="82" charset="0"/>
              </a:rPr>
              <a:t>[new months]</a:t>
            </a:r>
            <a:r>
              <a:rPr lang="en-US" sz="4000" b="1" dirty="0"/>
              <a:t> </a:t>
            </a: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(monthly</a:t>
            </a:r>
            <a:r>
              <a:rPr lang="en-US" sz="4000" dirty="0" smtClean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),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 </a:t>
            </a:r>
            <a:r>
              <a:rPr lang="en-US" sz="4000" b="1" dirty="0">
                <a:solidFill>
                  <a:srgbClr val="66FFFF"/>
                </a:solidFill>
              </a:rPr>
              <a:t/>
            </a:r>
            <a:br>
              <a:rPr lang="en-US" sz="4000" b="1" dirty="0">
                <a:solidFill>
                  <a:srgbClr val="66FFFF"/>
                </a:solidFill>
              </a:rPr>
            </a:br>
            <a:r>
              <a:rPr lang="en-US" sz="4000" b="1" dirty="0">
                <a:ln>
                  <a:solidFill>
                    <a:srgbClr val="002060"/>
                  </a:solidFill>
                </a:ln>
              </a:rPr>
              <a:t>and on </a:t>
            </a:r>
            <a:r>
              <a:rPr lang="en-US" sz="4000" dirty="0">
                <a:solidFill>
                  <a:srgbClr val="FFFF00"/>
                </a:solidFill>
                <a:latin typeface="Harlow Solid Italic" pitchFamily="82" charset="0"/>
              </a:rPr>
              <a:t>the solemn feasts</a:t>
            </a:r>
            <a:r>
              <a:rPr lang="en-US" sz="4000" b="1" dirty="0"/>
              <a:t> </a:t>
            </a: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(annually)</a:t>
            </a:r>
            <a:r>
              <a:rPr lang="en-US" sz="4000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, </a:t>
            </a:r>
            <a:br>
              <a:rPr lang="en-US" sz="4000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</a:br>
            <a:r>
              <a:rPr lang="en-US" sz="4000" b="1" dirty="0">
                <a:ln>
                  <a:solidFill>
                    <a:srgbClr val="002060"/>
                  </a:solidFill>
                </a:ln>
              </a:rPr>
              <a:t>three times in the year, [even] in the feast of unleavened bread, and in the feast of weeks, and in the feast of tabernacles.”</a:t>
            </a:r>
            <a:endParaRPr lang="de-DE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81000" y="196702"/>
            <a:ext cx="11353800" cy="6400800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91B86D-679F-401F-96D4-F6F9DA7B90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44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31616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762000"/>
            <a:ext cx="7162800" cy="762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>
                <a:ln>
                  <a:solidFill>
                    <a:srgbClr val="002060"/>
                  </a:solidFill>
                </a:ln>
              </a:rPr>
              <a:t>#3.  2 Chronicles 31:3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828801"/>
            <a:ext cx="10972800" cy="451099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36513" indent="0" algn="ctr">
              <a:buNone/>
            </a:pPr>
            <a:r>
              <a:rPr lang="de-DE" sz="3600" b="1" dirty="0"/>
              <a:t>“</a:t>
            </a:r>
            <a:r>
              <a:rPr lang="en-US" sz="3600" b="1" dirty="0"/>
              <a:t>[He appointed] also the king's portion of his substance for the burnt offerings, [to wit], </a:t>
            </a:r>
            <a:br>
              <a:rPr lang="en-US" sz="3600" b="1" dirty="0"/>
            </a:br>
            <a:r>
              <a:rPr lang="en-US" sz="3600" b="1" dirty="0"/>
              <a:t>for the morning and evening burnt </a:t>
            </a:r>
            <a:r>
              <a:rPr lang="en-US" sz="3600" b="1" dirty="0" smtClean="0"/>
              <a:t>offerings</a:t>
            </a:r>
            <a:r>
              <a:rPr lang="en-US" sz="3600" dirty="0" smtClean="0"/>
              <a:t>,</a:t>
            </a:r>
            <a:r>
              <a:rPr lang="en-US" sz="3600" b="1" dirty="0" smtClean="0"/>
              <a:t> </a:t>
            </a:r>
            <a:r>
              <a:rPr lang="en-US" sz="3600" b="1" dirty="0"/>
              <a:t>and the burnt offerings for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>
                <a:solidFill>
                  <a:srgbClr val="FFFF00"/>
                </a:solidFill>
                <a:latin typeface="Harlow Solid Italic" pitchFamily="82" charset="0"/>
              </a:rPr>
              <a:t>the Sabbaths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(weekly</a:t>
            </a:r>
            <a:r>
              <a:rPr lang="en-US" sz="3600" dirty="0" smtClean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),</a:t>
            </a:r>
            <a:r>
              <a:rPr lang="en-US" sz="3600" b="1" dirty="0"/>
              <a:t> and for </a:t>
            </a:r>
            <a:br>
              <a:rPr lang="en-US" sz="3600" b="1" dirty="0"/>
            </a:br>
            <a:r>
              <a:rPr lang="en-US" sz="3600" dirty="0">
                <a:solidFill>
                  <a:srgbClr val="FFFF00"/>
                </a:solidFill>
                <a:latin typeface="Harlow Solid Italic" pitchFamily="82" charset="0"/>
              </a:rPr>
              <a:t>the new </a:t>
            </a:r>
            <a:r>
              <a:rPr lang="en-US" strike="sngStrike" dirty="0">
                <a:solidFill>
                  <a:srgbClr val="FFFF00"/>
                </a:solidFill>
                <a:latin typeface="Harlow Solid Italic" pitchFamily="82" charset="0"/>
              </a:rPr>
              <a:t>moons</a:t>
            </a:r>
            <a:r>
              <a:rPr lang="en-US" sz="3600" dirty="0">
                <a:solidFill>
                  <a:srgbClr val="FFFF00"/>
                </a:solidFill>
                <a:latin typeface="Harlow Solid Italic" pitchFamily="82" charset="0"/>
              </a:rPr>
              <a:t> </a:t>
            </a:r>
            <a:r>
              <a:rPr lang="en-US" sz="3600" dirty="0">
                <a:solidFill>
                  <a:srgbClr val="FFDC79"/>
                </a:solidFill>
                <a:latin typeface="Harlow Solid Italic" pitchFamily="82" charset="0"/>
              </a:rPr>
              <a:t>[new months]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(monthly</a:t>
            </a:r>
            <a:r>
              <a:rPr lang="en-US" sz="3600" dirty="0" smtClean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),</a:t>
            </a:r>
            <a:r>
              <a:rPr lang="en-US" sz="3600" b="1" dirty="0"/>
              <a:t> and for </a:t>
            </a:r>
            <a:br>
              <a:rPr lang="en-US" sz="3600" b="1" dirty="0"/>
            </a:br>
            <a:r>
              <a:rPr lang="en-US" sz="3600" dirty="0">
                <a:solidFill>
                  <a:srgbClr val="FFFF00"/>
                </a:solidFill>
                <a:latin typeface="Harlow Solid Italic" pitchFamily="82" charset="0"/>
              </a:rPr>
              <a:t>the set feasts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(annually)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, </a:t>
            </a:r>
            <a:r>
              <a:rPr lang="en-US" sz="3600" b="1" dirty="0"/>
              <a:t>as [it is] written </a:t>
            </a:r>
            <a:br>
              <a:rPr lang="en-US" sz="3600" b="1" dirty="0"/>
            </a:br>
            <a:r>
              <a:rPr lang="en-US" sz="3600" b="1" dirty="0"/>
              <a:t>in the law of </a:t>
            </a:r>
            <a:r>
              <a:rPr lang="en-US" sz="3600" b="1" dirty="0" smtClean="0"/>
              <a:t>YHVH.”</a:t>
            </a:r>
            <a:endParaRPr lang="de-DE" sz="36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04800" y="228600"/>
            <a:ext cx="11430000" cy="6400800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FF6EE5-9C45-4B6A-883B-52AFCC3091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45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31093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781300" y="685800"/>
            <a:ext cx="6553200" cy="762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>
                <a:ln>
                  <a:solidFill>
                    <a:srgbClr val="002060"/>
                  </a:solidFill>
                </a:ln>
              </a:rPr>
              <a:t>#4.  Nehemiah 10:33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76400"/>
            <a:ext cx="10287000" cy="457298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36513" indent="0" algn="ctr">
              <a:lnSpc>
                <a:spcPct val="90000"/>
              </a:lnSpc>
              <a:buNone/>
            </a:pPr>
            <a:r>
              <a:rPr lang="de-DE" sz="3600" b="1" dirty="0"/>
              <a:t>“</a:t>
            </a:r>
            <a:r>
              <a:rPr lang="en-US" sz="3600" b="1" dirty="0"/>
              <a:t>For the showbread, and for the </a:t>
            </a:r>
            <a:br>
              <a:rPr lang="en-US" sz="3600" b="1" dirty="0"/>
            </a:br>
            <a:r>
              <a:rPr lang="en-US" sz="3600" b="1" dirty="0"/>
              <a:t>continual meat offering, and for the continual burnt offering, </a:t>
            </a:r>
            <a:br>
              <a:rPr lang="en-US" sz="3600" b="1" dirty="0"/>
            </a:br>
            <a:r>
              <a:rPr lang="en-US" sz="3600" b="1" dirty="0"/>
              <a:t>of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FF00"/>
                </a:solidFill>
                <a:latin typeface="Harlow Solid Italic" pitchFamily="82" charset="0"/>
              </a:rPr>
              <a:t>the Sabbaths,</a:t>
            </a:r>
            <a:r>
              <a:rPr lang="en-US" sz="3600" b="1" dirty="0">
                <a:solidFill>
                  <a:srgbClr val="66FFFF"/>
                </a:solidFill>
              </a:rPr>
              <a:t> 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(weekly) </a:t>
            </a:r>
            <a:b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</a:br>
            <a:r>
              <a:rPr lang="en-US" sz="3600" b="1" dirty="0"/>
              <a:t>of </a:t>
            </a:r>
            <a:r>
              <a:rPr lang="en-US" sz="3600" dirty="0">
                <a:solidFill>
                  <a:srgbClr val="FFFF00"/>
                </a:solidFill>
                <a:latin typeface="Harlow Solid Italic" pitchFamily="82" charset="0"/>
              </a:rPr>
              <a:t>the new </a:t>
            </a:r>
            <a:r>
              <a:rPr lang="en-US" strike="sngStrike" dirty="0">
                <a:solidFill>
                  <a:srgbClr val="FFFF00"/>
                </a:solidFill>
                <a:latin typeface="Harlow Solid Italic" pitchFamily="82" charset="0"/>
              </a:rPr>
              <a:t>moons</a:t>
            </a:r>
            <a:r>
              <a:rPr lang="en-US" sz="3600" dirty="0">
                <a:solidFill>
                  <a:srgbClr val="FFFF00"/>
                </a:solidFill>
                <a:latin typeface="Harlow Solid Italic" pitchFamily="82" charset="0"/>
              </a:rPr>
              <a:t> </a:t>
            </a:r>
            <a:r>
              <a:rPr lang="en-US" sz="3600" dirty="0">
                <a:solidFill>
                  <a:srgbClr val="FFDC79"/>
                </a:solidFill>
                <a:latin typeface="Harlow Solid Italic" pitchFamily="82" charset="0"/>
              </a:rPr>
              <a:t>[new months],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>
                <a:solidFill>
                  <a:srgbClr val="66FFFF"/>
                </a:solidFill>
              </a:rPr>
              <a:t>(monthly) </a:t>
            </a:r>
            <a:br>
              <a:rPr lang="en-US" sz="3600" b="1" dirty="0">
                <a:solidFill>
                  <a:srgbClr val="66FFFF"/>
                </a:solidFill>
              </a:rPr>
            </a:br>
            <a:r>
              <a:rPr lang="en-US" sz="3600" b="1" dirty="0"/>
              <a:t>for </a:t>
            </a:r>
            <a:r>
              <a:rPr lang="en-US" sz="3600" dirty="0">
                <a:solidFill>
                  <a:srgbClr val="FFFF00"/>
                </a:solidFill>
                <a:latin typeface="Harlow Solid Italic" pitchFamily="82" charset="0"/>
              </a:rPr>
              <a:t>the set feasts,</a:t>
            </a:r>
            <a:r>
              <a:rPr lang="en-US" sz="3600" dirty="0"/>
              <a:t> 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(yearly)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 </a:t>
            </a:r>
            <a:r>
              <a:rPr lang="en-US" sz="3600" b="1" dirty="0"/>
              <a:t>and for the holy [things], and for the sin offerings to make an atonement for Israel, and [for] all the work of the house of our God </a:t>
            </a:r>
            <a:r>
              <a:rPr lang="en-US" sz="3600" b="1" i="1" dirty="0"/>
              <a:t>(Elohim</a:t>
            </a:r>
            <a:r>
              <a:rPr lang="en-US" sz="3600" b="1" dirty="0" smtClean="0"/>
              <a:t>).”</a:t>
            </a:r>
            <a:endParaRPr lang="de-DE" sz="3600" b="1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81000" y="382698"/>
            <a:ext cx="11353800" cy="6324600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ED904D-F31E-4A75-A1F6-C86D1D077D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46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30062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457200"/>
            <a:ext cx="5715000" cy="914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>
                <a:ln>
                  <a:solidFill>
                    <a:srgbClr val="002060"/>
                  </a:solidFill>
                </a:ln>
              </a:rPr>
              <a:t>#5.  Ezekiel 45:17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10972800" cy="44196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36576" indent="0" algn="ctr" fontAlgn="auto">
              <a:spcAft>
                <a:spcPts val="0"/>
              </a:spcAft>
              <a:buNone/>
              <a:defRPr/>
            </a:pPr>
            <a:r>
              <a:rPr lang="de-DE" b="1" dirty="0"/>
              <a:t>“</a:t>
            </a:r>
            <a:r>
              <a:rPr lang="en-US" b="1" dirty="0"/>
              <a:t>And it shall be the prince's part [to give] burnt offerings, and meat offerings, and drink offerings, </a:t>
            </a:r>
            <a:br>
              <a:rPr lang="en-US" b="1" dirty="0"/>
            </a:br>
            <a:r>
              <a:rPr lang="en-US" b="1" dirty="0"/>
              <a:t>in </a:t>
            </a:r>
            <a:r>
              <a:rPr lang="en-US" dirty="0">
                <a:solidFill>
                  <a:srgbClr val="FFFF00"/>
                </a:solidFill>
                <a:latin typeface="Harlow Solid Italic" pitchFamily="82" charset="0"/>
              </a:rPr>
              <a:t>the feasts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(annually</a:t>
            </a:r>
            <a:r>
              <a:rPr lang="en-US" dirty="0" smtClean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),</a:t>
            </a:r>
            <a:r>
              <a:rPr lang="en-US" b="1" dirty="0" smtClean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 </a:t>
            </a:r>
            <a:r>
              <a:rPr lang="en-US" b="1" dirty="0"/>
              <a:t>and </a:t>
            </a:r>
            <a:br>
              <a:rPr lang="en-US" b="1" dirty="0"/>
            </a:br>
            <a:r>
              <a:rPr lang="en-US" b="1" dirty="0"/>
              <a:t>in </a:t>
            </a:r>
            <a:r>
              <a:rPr lang="en-US" dirty="0">
                <a:solidFill>
                  <a:srgbClr val="FFFF00"/>
                </a:solidFill>
                <a:latin typeface="Harlow Solid Italic" pitchFamily="82" charset="0"/>
              </a:rPr>
              <a:t>the new </a:t>
            </a:r>
            <a:r>
              <a:rPr lang="en-US" sz="3000" strike="sngStrike" dirty="0">
                <a:solidFill>
                  <a:srgbClr val="FFFF00"/>
                </a:solidFill>
                <a:latin typeface="Harlow Solid Italic" pitchFamily="82" charset="0"/>
              </a:rPr>
              <a:t>moons</a:t>
            </a:r>
            <a:r>
              <a:rPr lang="en-US" dirty="0">
                <a:solidFill>
                  <a:srgbClr val="FFFF00"/>
                </a:solidFill>
                <a:latin typeface="Harlow Solid Italic" pitchFamily="82" charset="0"/>
              </a:rPr>
              <a:t> </a:t>
            </a:r>
            <a:r>
              <a:rPr lang="en-US" dirty="0">
                <a:solidFill>
                  <a:srgbClr val="FFDC79"/>
                </a:solidFill>
                <a:latin typeface="Harlow Solid Italic" pitchFamily="82" charset="0"/>
              </a:rPr>
              <a:t>[new months]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(monthly</a:t>
            </a:r>
            <a:r>
              <a:rPr lang="en-US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),</a:t>
            </a:r>
            <a:r>
              <a:rPr lang="en-US" b="1" dirty="0" smtClean="0">
                <a:ln>
                  <a:solidFill>
                    <a:srgbClr val="002060"/>
                  </a:solidFill>
                </a:ln>
              </a:rPr>
              <a:t> </a:t>
            </a:r>
            <a:r>
              <a:rPr lang="en-US" b="1" dirty="0"/>
              <a:t>and </a:t>
            </a:r>
            <a:br>
              <a:rPr lang="en-US" b="1" dirty="0"/>
            </a:br>
            <a:r>
              <a:rPr lang="en-US" b="1" dirty="0"/>
              <a:t>in </a:t>
            </a:r>
            <a:r>
              <a:rPr lang="en-US" dirty="0">
                <a:solidFill>
                  <a:srgbClr val="FFFF00"/>
                </a:solidFill>
                <a:latin typeface="Harlow Solid Italic" pitchFamily="82" charset="0"/>
              </a:rPr>
              <a:t>the Sabbaths</a:t>
            </a:r>
            <a:r>
              <a:rPr lang="en-US" b="1" dirty="0"/>
              <a:t> </a:t>
            </a:r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(weekly)</a:t>
            </a:r>
            <a:r>
              <a:rPr lang="en-US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,</a:t>
            </a:r>
            <a:r>
              <a:rPr lang="en-US" dirty="0">
                <a:ln>
                  <a:solidFill>
                    <a:srgbClr val="002060"/>
                  </a:solidFill>
                </a:ln>
              </a:rPr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in all solemnities of the house of Israel: </a:t>
            </a:r>
            <a:br>
              <a:rPr lang="en-US" b="1" dirty="0"/>
            </a:br>
            <a:r>
              <a:rPr lang="en-US" b="1" dirty="0"/>
              <a:t>he shall prepare the sin offering, and the meat offering, and the burnt offering, and the peace offerings, </a:t>
            </a:r>
            <a:br>
              <a:rPr lang="en-US" b="1" dirty="0"/>
            </a:br>
            <a:r>
              <a:rPr lang="en-US" b="1" dirty="0"/>
              <a:t>to make reconciliation for the house of Israel.” </a:t>
            </a:r>
            <a:endParaRPr lang="de-DE" b="1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04800" y="152400"/>
            <a:ext cx="11506200" cy="6400800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E57C4A-9E47-42C3-BD1F-333B0A2023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47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39715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encrypted-tbn2.gstatic.com/images?q=tbn:ANd9GcRYjDjxcAVrSiGUIajSSsgFWRClHxJmpn0-s7CutSAx8txyKS82Q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2192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3810000"/>
            <a:ext cx="10210800" cy="23083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00CC"/>
                </a:solidFill>
              </a:rPr>
              <a:t>These weekly, monthly and annually </a:t>
            </a:r>
            <a:br>
              <a:rPr lang="en-US" sz="3600" b="1" dirty="0">
                <a:solidFill>
                  <a:srgbClr val="0000CC"/>
                </a:solidFill>
              </a:rPr>
            </a:br>
            <a:r>
              <a:rPr lang="en-US" sz="3600" b="1" dirty="0">
                <a:solidFill>
                  <a:srgbClr val="0000CC"/>
                </a:solidFill>
              </a:rPr>
              <a:t>set-apart times are 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HIS</a:t>
            </a:r>
            <a:r>
              <a:rPr lang="en-US" sz="3600" b="1" dirty="0">
                <a:solidFill>
                  <a:srgbClr val="0000CC"/>
                </a:solidFill>
              </a:rPr>
              <a:t> appointments. </a:t>
            </a:r>
            <a:br>
              <a:rPr lang="en-US" sz="3600" b="1" dirty="0">
                <a:solidFill>
                  <a:srgbClr val="0000CC"/>
                </a:solidFill>
              </a:rPr>
            </a:br>
            <a:r>
              <a:rPr lang="en-US" sz="3600" b="1" dirty="0">
                <a:solidFill>
                  <a:srgbClr val="0000CC"/>
                </a:solidFill>
              </a:rPr>
              <a:t>These are NOT Jewish or man-made dates!</a:t>
            </a:r>
          </a:p>
          <a:p>
            <a:pPr>
              <a:defRPr/>
            </a:pP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The Creator invites us;</a:t>
            </a:r>
            <a:r>
              <a:rPr lang="en-US" sz="3600" b="1" dirty="0">
                <a:solidFill>
                  <a:srgbClr val="0000CC"/>
                </a:solidFill>
              </a:rPr>
              <a:t> we do not invite HIM.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D216D7-59A8-48D9-83C8-06F9282CC4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48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8129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s://encrypted-tbn3.gstatic.com/images?q=tbn:ANd9GcTH3el7PZu5Fm-hof1gYfnAi781ejpty95Q-8p7pr3KVG3jeyz7F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5499" y="2057400"/>
            <a:ext cx="31686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Box 1"/>
          <p:cNvSpPr txBox="1">
            <a:spLocks noChangeArrowheads="1"/>
          </p:cNvSpPr>
          <p:nvPr/>
        </p:nvSpPr>
        <p:spPr bwMode="auto">
          <a:xfrm>
            <a:off x="685800" y="533400"/>
            <a:ext cx="10668000" cy="9540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What must be the logical conclusion when looking at these Old Testament verses we just saw?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725073"/>
            <a:ext cx="6477000" cy="39703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/>
              <a:t>The same principle must be applied to Colossians 2:16, because Colossians 2:16 speaks about the yearly, monthly and weekly appointments - not the </a:t>
            </a:r>
            <a:r>
              <a:rPr lang="en-US" sz="3600" b="1" dirty="0">
                <a:solidFill>
                  <a:srgbClr val="FF0000"/>
                </a:solidFill>
              </a:rPr>
              <a:t>y</a:t>
            </a:r>
            <a:r>
              <a:rPr lang="en-US" sz="3600" b="1" u="sng" dirty="0">
                <a:solidFill>
                  <a:srgbClr val="FF0000"/>
                </a:solidFill>
              </a:rPr>
              <a:t>earl</a:t>
            </a:r>
            <a:r>
              <a:rPr lang="en-US" sz="3600" b="1" dirty="0">
                <a:solidFill>
                  <a:srgbClr val="FF0000"/>
                </a:solidFill>
              </a:rPr>
              <a:t>y,</a:t>
            </a:r>
            <a:r>
              <a:rPr lang="en-US" sz="3600" b="1" dirty="0"/>
              <a:t> monthly and </a:t>
            </a:r>
            <a:br>
              <a:rPr lang="en-US" sz="3600" b="1" dirty="0"/>
            </a:br>
            <a:r>
              <a:rPr lang="en-US" sz="3600" b="1" dirty="0">
                <a:solidFill>
                  <a:srgbClr val="FF0000"/>
                </a:solidFill>
              </a:rPr>
              <a:t>y</a:t>
            </a:r>
            <a:r>
              <a:rPr lang="en-US" sz="3600" b="1" u="sng" dirty="0">
                <a:solidFill>
                  <a:srgbClr val="FF0000"/>
                </a:solidFill>
              </a:rPr>
              <a:t>earl</a:t>
            </a:r>
            <a:r>
              <a:rPr lang="en-US" sz="3600" b="1" dirty="0">
                <a:solidFill>
                  <a:srgbClr val="FF0000"/>
                </a:solidFill>
              </a:rPr>
              <a:t>y</a:t>
            </a:r>
            <a:r>
              <a:rPr lang="en-US" sz="3600" b="1" dirty="0"/>
              <a:t> appointments.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04800" y="304800"/>
            <a:ext cx="11506200" cy="6248400"/>
          </a:xfrm>
          <a:prstGeom prst="rect">
            <a:avLst/>
          </a:prstGeom>
          <a:noFill/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027E3B-B4C4-4264-BC09-B4D3F357E9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49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267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media.salemwebnetwork.com/weblog/pritchard/A%20Bible%20stud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1"/>
          <p:cNvSpPr txBox="1">
            <a:spLocks noChangeArrowheads="1"/>
          </p:cNvSpPr>
          <p:nvPr/>
        </p:nvSpPr>
        <p:spPr bwMode="auto">
          <a:xfrm>
            <a:off x="5715000" y="4191001"/>
            <a:ext cx="4572000" cy="2062163"/>
          </a:xfrm>
          <a:prstGeom prst="rect">
            <a:avLst/>
          </a:prstGeom>
          <a:solidFill>
            <a:schemeClr val="dk1">
              <a:alpha val="41000"/>
            </a:schemeClr>
          </a:solidFill>
          <a:ln/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</a:rPr>
              <a:t>”Prove all things; hold fast that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which is good.” </a:t>
            </a:r>
          </a:p>
          <a:p>
            <a:r>
              <a:rPr lang="en-US" sz="2800" b="1" i="1" dirty="0">
                <a:solidFill>
                  <a:schemeClr val="bg1"/>
                </a:solidFill>
              </a:rPr>
              <a:t>1 Thessalonians 5:21</a:t>
            </a:r>
          </a:p>
        </p:txBody>
      </p:sp>
      <p:sp>
        <p:nvSpPr>
          <p:cNvPr id="3" name="Rectangle 2"/>
          <p:cNvSpPr/>
          <p:nvPr/>
        </p:nvSpPr>
        <p:spPr>
          <a:xfrm>
            <a:off x="7848600" y="695735"/>
            <a:ext cx="3145412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Scripture says: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600" y="6476999"/>
            <a:ext cx="381000" cy="298733"/>
          </a:xfrm>
          <a:prstGeom prst="ellipse">
            <a:avLst/>
          </a:prstGeom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mtClean="0"/>
              <a:pPr algn="ctr">
                <a:defRPr/>
              </a:pPr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BB8BD7-5CB3-4631-A819-8B914D9F35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51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www.grammarglitchcentral.com/wp-content/uploads/2011/03/question-fa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8133" y="1718451"/>
            <a:ext cx="272415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Box 1"/>
          <p:cNvSpPr txBox="1">
            <a:spLocks noChangeArrowheads="1"/>
          </p:cNvSpPr>
          <p:nvPr/>
        </p:nvSpPr>
        <p:spPr bwMode="auto">
          <a:xfrm>
            <a:off x="1038540" y="356111"/>
            <a:ext cx="10239059" cy="1077913"/>
          </a:xfrm>
          <a:prstGeom prst="rect">
            <a:avLst/>
          </a:prstGeom>
          <a:solidFill>
            <a:schemeClr val="dk1">
              <a:alpha val="51000"/>
            </a:schemeClr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</a:rPr>
              <a:t>Did Paul needlessly repeat himself? </a:t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Did he know what he was saying?</a:t>
            </a:r>
          </a:p>
        </p:txBody>
      </p:sp>
      <p:sp>
        <p:nvSpPr>
          <p:cNvPr id="105476" name="TextBox 2"/>
          <p:cNvSpPr txBox="1">
            <a:spLocks noChangeArrowheads="1"/>
          </p:cNvSpPr>
          <p:nvPr/>
        </p:nvSpPr>
        <p:spPr bwMode="auto">
          <a:xfrm>
            <a:off x="1038540" y="1955899"/>
            <a:ext cx="6962460" cy="26161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 i="1" dirty="0">
                <a:solidFill>
                  <a:srgbClr val="FFFF00"/>
                </a:solidFill>
              </a:rPr>
              <a:t>Or did he have this in mind?  </a:t>
            </a:r>
            <a:br>
              <a:rPr lang="en-US" sz="2800" i="1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“Let no man therefore judge you in meat, or in drink, or in respect of a y</a:t>
            </a:r>
            <a:r>
              <a:rPr lang="en-US" sz="2800" u="sng" dirty="0">
                <a:solidFill>
                  <a:srgbClr val="FFFF00"/>
                </a:solidFill>
              </a:rPr>
              <a:t>earl</a:t>
            </a:r>
            <a:r>
              <a:rPr lang="en-US" sz="2800" dirty="0">
                <a:solidFill>
                  <a:srgbClr val="FFFF00"/>
                </a:solidFill>
              </a:rPr>
              <a:t>y</a:t>
            </a:r>
            <a:r>
              <a:rPr lang="en-US" sz="2800" u="sng" dirty="0">
                <a:solidFill>
                  <a:srgbClr val="FFFF00"/>
                </a:solidFill>
              </a:rPr>
              <a:t> ceremonial Sabbath</a:t>
            </a:r>
            <a:r>
              <a:rPr lang="en-US" sz="2800" dirty="0">
                <a:solidFill>
                  <a:srgbClr val="FFFF00"/>
                </a:solidFill>
              </a:rPr>
              <a:t>, or of the new month, or of the y</a:t>
            </a:r>
            <a:r>
              <a:rPr lang="en-US" sz="2800" u="sng" dirty="0">
                <a:solidFill>
                  <a:srgbClr val="FFFF00"/>
                </a:solidFill>
              </a:rPr>
              <a:t>earl</a:t>
            </a:r>
            <a:r>
              <a:rPr lang="en-US" sz="2800" dirty="0">
                <a:solidFill>
                  <a:srgbClr val="FFFF00"/>
                </a:solidFill>
              </a:rPr>
              <a:t>y </a:t>
            </a:r>
            <a:r>
              <a:rPr lang="en-US" sz="2800" u="sng" dirty="0">
                <a:solidFill>
                  <a:srgbClr val="FFFF00"/>
                </a:solidFill>
              </a:rPr>
              <a:t>ceremonial Sabbaths</a:t>
            </a:r>
            <a:r>
              <a:rPr lang="en-US" sz="2800" dirty="0">
                <a:solidFill>
                  <a:srgbClr val="FFFF00"/>
                </a:solidFill>
              </a:rPr>
              <a:t>” …??  </a:t>
            </a:r>
            <a:r>
              <a:rPr lang="en-US" sz="2400" i="1" dirty="0">
                <a:solidFill>
                  <a:srgbClr val="FFFF00"/>
                </a:solidFill>
              </a:rPr>
              <a:t>(Colossians 2:16, NRPV)</a:t>
            </a:r>
          </a:p>
        </p:txBody>
      </p:sp>
      <p:sp>
        <p:nvSpPr>
          <p:cNvPr id="105477" name="TextBox 4"/>
          <p:cNvSpPr txBox="1">
            <a:spLocks noChangeArrowheads="1"/>
          </p:cNvSpPr>
          <p:nvPr/>
        </p:nvSpPr>
        <p:spPr bwMode="auto">
          <a:xfrm>
            <a:off x="1038540" y="4939489"/>
            <a:ext cx="9934260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400" b="1" dirty="0">
                <a:solidFill>
                  <a:srgbClr val="FFFF00"/>
                </a:solidFill>
              </a:rPr>
              <a:t>We need to ask the question, “What version is the NRPV?”</a:t>
            </a:r>
          </a:p>
        </p:txBody>
      </p:sp>
      <p:sp>
        <p:nvSpPr>
          <p:cNvPr id="105478" name="TextBox 5"/>
          <p:cNvSpPr txBox="1">
            <a:spLocks noChangeArrowheads="1"/>
          </p:cNvSpPr>
          <p:nvPr/>
        </p:nvSpPr>
        <p:spPr bwMode="auto">
          <a:xfrm>
            <a:off x="1833720" y="5724525"/>
            <a:ext cx="8343900" cy="523875"/>
          </a:xfrm>
          <a:prstGeom prst="rect">
            <a:avLst/>
          </a:prstGeom>
          <a:solidFill>
            <a:schemeClr val="accent2">
              <a:alpha val="36000"/>
            </a:schemeClr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NRPV = Needlessly Repetitive Paul’s Version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57200" y="152400"/>
            <a:ext cx="11277599" cy="655320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C7CD9C5-AD7F-46D8-9751-CF220469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510DCB-D199-4789-BF43-D57DFA6215B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030004-7ECA-49A2-8FC1-C13617CBF8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50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402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 animBg="1"/>
      <p:bldP spid="105477" grpId="0" animBg="1"/>
      <p:bldP spid="10547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blog.lib.umn.edu/meyer769/psy_1001/gigg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2158320"/>
            <a:ext cx="3533775" cy="4191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381000"/>
            <a:ext cx="11001375" cy="15696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n>
                  <a:solidFill>
                    <a:srgbClr val="002060"/>
                  </a:solidFill>
                </a:ln>
              </a:rPr>
              <a:t>Don’t laugh!  This is not funny, because this it is exactly </a:t>
            </a:r>
            <a:br>
              <a:rPr lang="en-US" sz="3200" b="1" dirty="0">
                <a:ln>
                  <a:solidFill>
                    <a:srgbClr val="002060"/>
                  </a:solidFill>
                </a:ln>
              </a:rPr>
            </a:br>
            <a:r>
              <a:rPr lang="en-US" sz="3200" b="1" dirty="0">
                <a:ln>
                  <a:solidFill>
                    <a:srgbClr val="002060"/>
                  </a:solidFill>
                </a:ln>
              </a:rPr>
              <a:t>what many denominations believe and teach their people (including Sabbath-keeping churches).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4439" y="2420168"/>
            <a:ext cx="6397477" cy="286232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/>
              <a:t>However, some  Scholars don’t go along with that teaching, because they do agree </a:t>
            </a:r>
            <a:br>
              <a:rPr lang="en-US" sz="3600" dirty="0"/>
            </a:br>
            <a:r>
              <a:rPr lang="en-US" sz="3600" b="1" dirty="0"/>
              <a:t>that </a:t>
            </a:r>
            <a:r>
              <a:rPr lang="en-US" sz="3600" b="1" dirty="0">
                <a:solidFill>
                  <a:srgbClr val="00B0F0"/>
                </a:solidFill>
              </a:rPr>
              <a:t>the 7</a:t>
            </a:r>
            <a:r>
              <a:rPr lang="en-US" sz="3600" b="1" baseline="30000" dirty="0">
                <a:solidFill>
                  <a:srgbClr val="00B0F0"/>
                </a:solidFill>
              </a:rPr>
              <a:t>th</a:t>
            </a:r>
            <a:r>
              <a:rPr lang="en-US" sz="3600" b="1" dirty="0">
                <a:solidFill>
                  <a:srgbClr val="00B0F0"/>
                </a:solidFill>
              </a:rPr>
              <a:t> day Sabbath </a:t>
            </a:r>
            <a:r>
              <a:rPr lang="en-US" sz="3600" b="1" dirty="0"/>
              <a:t>is </a:t>
            </a:r>
            <a:br>
              <a:rPr lang="en-US" sz="3600" b="1" dirty="0"/>
            </a:br>
            <a:r>
              <a:rPr lang="en-US" sz="3600" b="1" dirty="0"/>
              <a:t>the intent of Paul’s statement.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C608BA-8713-402C-AC55-9F1F76411A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51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243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Box 1"/>
          <p:cNvSpPr txBox="1">
            <a:spLocks noChangeArrowheads="1"/>
          </p:cNvSpPr>
          <p:nvPr/>
        </p:nvSpPr>
        <p:spPr bwMode="auto">
          <a:xfrm>
            <a:off x="1828800" y="2209800"/>
            <a:ext cx="8534400" cy="37240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600" b="1" dirty="0">
                <a:solidFill>
                  <a:srgbClr val="000000"/>
                </a:solidFill>
              </a:rPr>
              <a:t>“… When Paul here refers to ‘Sabbaths’, if he meant the ceremonial </a:t>
            </a:r>
            <a:r>
              <a:rPr lang="en-US" sz="3200" dirty="0">
                <a:solidFill>
                  <a:srgbClr val="000000"/>
                </a:solidFill>
              </a:rPr>
              <a:t>(annual)</a:t>
            </a:r>
            <a:r>
              <a:rPr lang="en-US" sz="3600" b="1" dirty="0">
                <a:solidFill>
                  <a:srgbClr val="000000"/>
                </a:solidFill>
              </a:rPr>
              <a:t> Sabbaths, </a:t>
            </a:r>
            <a:br>
              <a:rPr lang="en-US" sz="3600" b="1" dirty="0">
                <a:solidFill>
                  <a:srgbClr val="000000"/>
                </a:solidFill>
              </a:rPr>
            </a:br>
            <a:r>
              <a:rPr lang="en-US" sz="3600" b="1" dirty="0">
                <a:solidFill>
                  <a:srgbClr val="000000"/>
                </a:solidFill>
              </a:rPr>
              <a:t>he was needlessly </a:t>
            </a:r>
            <a:br>
              <a:rPr lang="en-US" sz="3600" b="1" dirty="0">
                <a:solidFill>
                  <a:srgbClr val="000000"/>
                </a:solidFill>
              </a:rPr>
            </a:br>
            <a:r>
              <a:rPr lang="en-US" sz="3600" b="1" dirty="0">
                <a:solidFill>
                  <a:srgbClr val="000000"/>
                </a:solidFill>
              </a:rPr>
              <a:t>repeating himself.”   </a:t>
            </a:r>
          </a:p>
          <a:p>
            <a:r>
              <a:rPr lang="en-US" sz="2800" i="1" dirty="0">
                <a:solidFill>
                  <a:srgbClr val="000000"/>
                </a:solidFill>
              </a:rPr>
              <a:t>Ministry Magazine,  May 1997; </a:t>
            </a:r>
            <a:br>
              <a:rPr lang="en-US" sz="2800" i="1" dirty="0">
                <a:solidFill>
                  <a:srgbClr val="000000"/>
                </a:solidFill>
              </a:rPr>
            </a:br>
            <a:r>
              <a:rPr lang="en-US" sz="2800" i="1" dirty="0">
                <a:solidFill>
                  <a:srgbClr val="000000"/>
                </a:solidFill>
              </a:rPr>
              <a:t>Dr. Richardson, Andrews University.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1143000"/>
            <a:ext cx="5917004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54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Here is the proof: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199D08-ACDC-4BB1-B9E5-B2C38B99C8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52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25169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1700" y="602004"/>
            <a:ext cx="7848600" cy="674007"/>
          </a:xfrm>
          <a:solidFill>
            <a:schemeClr val="dk1">
              <a:alpha val="21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1" hangingPunct="1"/>
            <a:r>
              <a:rPr lang="en-US" sz="3600" b="1" dirty="0">
                <a:solidFill>
                  <a:srgbClr val="FFFF00"/>
                </a:solidFill>
                <a:effectLst/>
              </a:rPr>
              <a:t>Let’s read Colossians 2:16 again: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idx="1"/>
          </p:nvPr>
        </p:nvSpPr>
        <p:spPr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marL="0" indent="0" algn="ctr" eaLnBrk="1" hangingPunct="1">
              <a:buNone/>
              <a:defRPr/>
            </a:pPr>
            <a:r>
              <a:rPr lang="en-US" b="1" dirty="0"/>
              <a:t>“Let no man therefore judge you in meat, or in drink, </a:t>
            </a:r>
            <a:br>
              <a:rPr lang="en-US" b="1" dirty="0"/>
            </a:br>
            <a:r>
              <a:rPr lang="en-US" b="1" dirty="0"/>
              <a:t>or in respect of an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FFFF00"/>
                </a:solidFill>
              </a:rPr>
              <a:t>Holiday </a:t>
            </a:r>
            <a:r>
              <a:rPr lang="en-US" sz="2800" b="1" i="1" dirty="0">
                <a:solidFill>
                  <a:srgbClr val="66FFFF"/>
                </a:solidFill>
              </a:rPr>
              <a:t>(yearly)</a:t>
            </a:r>
            <a:r>
              <a:rPr lang="en-US" b="1" dirty="0">
                <a:solidFill>
                  <a:srgbClr val="66FFFF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or 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FFFF00"/>
                </a:solidFill>
              </a:rPr>
              <a:t>New </a:t>
            </a:r>
            <a:r>
              <a:rPr lang="en-US" sz="2400" b="1" strike="sngStrike" dirty="0">
                <a:solidFill>
                  <a:srgbClr val="FFFF00"/>
                </a:solidFill>
              </a:rPr>
              <a:t>Moon</a:t>
            </a:r>
            <a:r>
              <a:rPr lang="en-US" b="1" dirty="0">
                <a:solidFill>
                  <a:srgbClr val="FFFF00"/>
                </a:solidFill>
              </a:rPr>
              <a:t>/New Month </a:t>
            </a:r>
            <a:r>
              <a:rPr lang="en-US" sz="2800" b="1" i="1" dirty="0">
                <a:solidFill>
                  <a:srgbClr val="66FFFF"/>
                </a:solidFill>
              </a:rPr>
              <a:t>(monthly)</a:t>
            </a:r>
            <a:r>
              <a:rPr lang="en-US" b="1" dirty="0">
                <a:solidFill>
                  <a:srgbClr val="66FFFF"/>
                </a:solidFill>
              </a:rPr>
              <a:t> </a:t>
            </a:r>
            <a:r>
              <a:rPr lang="en-US" b="1" dirty="0"/>
              <a:t>or 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FFFF00"/>
                </a:solidFill>
              </a:rPr>
              <a:t>Sabbath </a:t>
            </a:r>
            <a:r>
              <a:rPr lang="en-US" sz="2800" b="1" i="1" dirty="0">
                <a:solidFill>
                  <a:srgbClr val="FFFF00"/>
                </a:solidFill>
              </a:rPr>
              <a:t>days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sz="2800" b="1" i="1" dirty="0">
                <a:solidFill>
                  <a:srgbClr val="66FFFF"/>
                </a:solidFill>
              </a:rPr>
              <a:t>(weekly).</a:t>
            </a:r>
            <a:r>
              <a:rPr lang="en-US" sz="2800" b="1" i="1" dirty="0">
                <a:solidFill>
                  <a:schemeClr val="tx1"/>
                </a:solidFill>
              </a:rPr>
              <a:t>”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marL="0" indent="0" algn="ctr" eaLnBrk="1" hangingPunct="1">
              <a:buNone/>
              <a:defRPr/>
            </a:pPr>
            <a:r>
              <a:rPr lang="en-US" b="1" dirty="0"/>
              <a:t>We see here the same sequence as yearly, monthly </a:t>
            </a:r>
            <a:br>
              <a:rPr lang="en-US" b="1" dirty="0"/>
            </a:br>
            <a:r>
              <a:rPr lang="en-US" b="1" dirty="0"/>
              <a:t>and weekly as in all the other p</a:t>
            </a:r>
            <a:r>
              <a:rPr lang="en-US" b="1" u="sng" dirty="0"/>
              <a:t>revious exam</a:t>
            </a:r>
            <a:r>
              <a:rPr lang="en-US" b="1" dirty="0"/>
              <a:t>p</a:t>
            </a:r>
            <a:r>
              <a:rPr lang="en-US" b="1" u="sng" dirty="0"/>
              <a:t>les</a:t>
            </a:r>
            <a:r>
              <a:rPr lang="en-US" b="1" dirty="0"/>
              <a:t>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04800" y="277814"/>
            <a:ext cx="11430000" cy="6351587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9E9758-CD4A-47BF-8045-9418593579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53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332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Box 1"/>
          <p:cNvSpPr txBox="1">
            <a:spLocks noChangeArrowheads="1"/>
          </p:cNvSpPr>
          <p:nvPr/>
        </p:nvSpPr>
        <p:spPr bwMode="auto">
          <a:xfrm>
            <a:off x="1943100" y="1371600"/>
            <a:ext cx="8305800" cy="28623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h="25400" prst="softRound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600" b="1" i="1" dirty="0">
                <a:solidFill>
                  <a:schemeClr val="accent2"/>
                </a:solidFill>
              </a:rPr>
              <a:t>Therefore, the word Sabbath in Colossians 2:16 refers </a:t>
            </a:r>
            <a:r>
              <a:rPr lang="en-US" sz="3600" b="1" i="1" u="sng" dirty="0">
                <a:solidFill>
                  <a:srgbClr val="FF0000"/>
                </a:solidFill>
              </a:rPr>
              <a:t>solel</a:t>
            </a:r>
            <a:r>
              <a:rPr lang="en-US" sz="3600" b="1" i="1" dirty="0">
                <a:solidFill>
                  <a:srgbClr val="FF0000"/>
                </a:solidFill>
              </a:rPr>
              <a:t>y </a:t>
            </a:r>
            <a:r>
              <a:rPr lang="en-US" sz="3600" b="1" i="1" dirty="0">
                <a:solidFill>
                  <a:schemeClr val="accent2"/>
                </a:solidFill>
              </a:rPr>
              <a:t>to </a:t>
            </a:r>
            <a:br>
              <a:rPr lang="en-US" sz="3600" b="1" i="1" dirty="0">
                <a:solidFill>
                  <a:schemeClr val="accent2"/>
                </a:solidFill>
              </a:rPr>
            </a:br>
            <a:r>
              <a:rPr lang="en-US" sz="3600" b="1" i="1" dirty="0">
                <a:solidFill>
                  <a:schemeClr val="accent2"/>
                </a:solidFill>
              </a:rPr>
              <a:t>the weekly Sabbath and not to </a:t>
            </a:r>
            <a:br>
              <a:rPr lang="en-US" sz="3600" b="1" i="1" dirty="0">
                <a:solidFill>
                  <a:schemeClr val="accent2"/>
                </a:solidFill>
              </a:rPr>
            </a:br>
            <a:r>
              <a:rPr lang="en-US" sz="3600" b="1" i="1" dirty="0">
                <a:solidFill>
                  <a:schemeClr val="accent2"/>
                </a:solidFill>
              </a:rPr>
              <a:t>any yearly Sabbath as some theologians are teaching.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7000" y="4655403"/>
            <a:ext cx="65550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8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 that correct or not?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A60CA1-0EAB-4A5D-AB41-79EF639171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/>
              <a:pPr algn="ctr">
                <a:defRPr/>
              </a:pPr>
              <a:t>54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ransition spd="slow" advTm="213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85800"/>
            <a:ext cx="8229600" cy="1143000"/>
          </a:xfr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In this verse Paul is talking about: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2133600"/>
            <a:ext cx="9525000" cy="38862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3d extrusionH="57150">
              <a:bevelT w="38100" h="38100" prst="angle"/>
            </a:sp3d>
          </a:bodyPr>
          <a:lstStyle/>
          <a:p>
            <a:pPr eaLnBrk="1" hangingPunct="1">
              <a:defRPr/>
            </a:pPr>
            <a:r>
              <a:rPr lang="en-US" sz="4400" b="1" i="1" dirty="0">
                <a:solidFill>
                  <a:srgbClr val="FFFF00"/>
                </a:solidFill>
              </a:rPr>
              <a:t> </a:t>
            </a:r>
            <a:r>
              <a:rPr lang="en-US" sz="4400" b="1" i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Annual</a:t>
            </a:r>
            <a:r>
              <a:rPr lang="en-US" sz="4400" b="1" i="1" dirty="0">
                <a:ln>
                  <a:solidFill>
                    <a:srgbClr val="002060"/>
                  </a:solidFill>
                </a:ln>
                <a:solidFill>
                  <a:srgbClr val="0066FF"/>
                </a:solidFill>
              </a:rPr>
              <a:t> </a:t>
            </a:r>
            <a:r>
              <a:rPr lang="en-US" sz="4400" b="1" i="1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  <a:t>times of worship</a:t>
            </a:r>
          </a:p>
          <a:p>
            <a:pPr eaLnBrk="1" hangingPunct="1">
              <a:buFontTx/>
              <a:buNone/>
              <a:defRPr/>
            </a:pPr>
            <a:endParaRPr lang="en-US" sz="4400" b="1" i="1" dirty="0">
              <a:ln>
                <a:solidFill>
                  <a:srgbClr val="002060"/>
                </a:solidFill>
              </a:ln>
              <a:solidFill>
                <a:srgbClr val="990033"/>
              </a:solidFill>
            </a:endParaRPr>
          </a:p>
          <a:p>
            <a:pPr eaLnBrk="1" hangingPunct="1">
              <a:defRPr/>
            </a:pPr>
            <a:r>
              <a:rPr lang="en-US" sz="4400" b="1" i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 Monthly</a:t>
            </a:r>
            <a:r>
              <a:rPr lang="en-US" sz="4400" b="1" i="1" dirty="0">
                <a:ln>
                  <a:solidFill>
                    <a:srgbClr val="002060"/>
                  </a:solidFill>
                </a:ln>
                <a:solidFill>
                  <a:srgbClr val="990033"/>
                </a:solidFill>
              </a:rPr>
              <a:t> </a:t>
            </a:r>
            <a:r>
              <a:rPr lang="en-US" sz="4400" b="1" i="1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  <a:t>times of worship</a:t>
            </a:r>
          </a:p>
          <a:p>
            <a:pPr eaLnBrk="1" hangingPunct="1">
              <a:defRPr/>
            </a:pPr>
            <a:endParaRPr lang="en-US" sz="4400" b="1" i="1" dirty="0">
              <a:ln>
                <a:solidFill>
                  <a:srgbClr val="002060"/>
                </a:solidFill>
              </a:ln>
              <a:solidFill>
                <a:schemeClr val="tx2"/>
              </a:solidFill>
            </a:endParaRPr>
          </a:p>
          <a:p>
            <a:pPr eaLnBrk="1" hangingPunct="1">
              <a:defRPr/>
            </a:pPr>
            <a:r>
              <a:rPr lang="en-US" sz="4400" b="1" i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 Weekly</a:t>
            </a:r>
            <a:r>
              <a:rPr lang="en-US" sz="4400" b="1" i="1" dirty="0">
                <a:ln>
                  <a:solidFill>
                    <a:srgbClr val="002060"/>
                  </a:solidFill>
                </a:ln>
                <a:solidFill>
                  <a:srgbClr val="990033"/>
                </a:solidFill>
              </a:rPr>
              <a:t> </a:t>
            </a:r>
            <a:r>
              <a:rPr lang="en-US" sz="4400" b="1" i="1" dirty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  <a:t>times of worship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09600" y="228600"/>
            <a:ext cx="11125200" cy="63246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AF3B52-0111-49EC-911B-8C7908B0C1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55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076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www.seodesignsolutions.com/images/seo-dom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2410356"/>
            <a:ext cx="8382000" cy="269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4473" y="531674"/>
            <a:ext cx="9982200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5400" b="1" dirty="0">
                <a:ln>
                  <a:solidFill>
                    <a:srgbClr val="002060"/>
                  </a:solidFill>
                </a:ln>
              </a:rPr>
              <a:t>All three types of holy days </a:t>
            </a:r>
            <a:br>
              <a:rPr lang="en-US" sz="5400" b="1" dirty="0">
                <a:ln>
                  <a:solidFill>
                    <a:srgbClr val="002060"/>
                  </a:solidFill>
                </a:ln>
              </a:rPr>
            </a:br>
            <a:r>
              <a:rPr lang="en-US" sz="5400" b="1" dirty="0">
                <a:ln>
                  <a:solidFill>
                    <a:srgbClr val="002060"/>
                  </a:solidFill>
                </a:ln>
              </a:rPr>
              <a:t>stand or fall together.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400" y="5140771"/>
            <a:ext cx="9740347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5400" b="1" dirty="0">
                <a:ln w="11430">
                  <a:solidFill>
                    <a:schemeClr val="accent3">
                      <a:lumMod val="50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 can not pick and choose!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1000" y="188153"/>
            <a:ext cx="11430000" cy="64008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C2EB47-0A75-471D-9F24-0862CA913F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56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29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ww.blackhillsportal.com/dbs/dis/files/Image/Jennifer/September/ignor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Box 1"/>
          <p:cNvSpPr txBox="1">
            <a:spLocks noChangeArrowheads="1"/>
          </p:cNvSpPr>
          <p:nvPr/>
        </p:nvSpPr>
        <p:spPr bwMode="auto">
          <a:xfrm>
            <a:off x="851558" y="4523913"/>
            <a:ext cx="10502242" cy="18158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 b="1" dirty="0"/>
              <a:t>People that attempt to do away with the feast days, </a:t>
            </a:r>
            <a:br>
              <a:rPr lang="en-US" sz="2800" b="1" dirty="0"/>
            </a:br>
            <a:r>
              <a:rPr lang="en-US" sz="2400" dirty="0"/>
              <a:t>(or the appointed times),</a:t>
            </a:r>
            <a:r>
              <a:rPr lang="en-US" sz="2800" b="1" dirty="0"/>
              <a:t> by their misuse of Colossians 2:16 </a:t>
            </a:r>
            <a:br>
              <a:rPr lang="en-US" sz="2800" b="1" dirty="0"/>
            </a:br>
            <a:r>
              <a:rPr lang="en-US" sz="2800" b="1" dirty="0"/>
              <a:t>may be sincere, but unfortunately, they are also </a:t>
            </a:r>
            <a:r>
              <a:rPr lang="en-US" sz="2800" b="1" u="sng" dirty="0"/>
              <a:t>absolutel</a:t>
            </a:r>
            <a:r>
              <a:rPr lang="en-US" sz="2800" b="1" dirty="0"/>
              <a:t>y</a:t>
            </a:r>
            <a:r>
              <a:rPr lang="en-US" sz="2800" b="1" u="sng" dirty="0"/>
              <a:t> i</a:t>
            </a:r>
            <a:r>
              <a:rPr lang="en-US" sz="2800" b="1" dirty="0"/>
              <a:t>g</a:t>
            </a:r>
            <a:r>
              <a:rPr lang="en-US" sz="2800" b="1" u="sng" dirty="0"/>
              <a:t>norant of the true meanin</a:t>
            </a:r>
            <a:r>
              <a:rPr lang="en-US" sz="2800" b="1" dirty="0"/>
              <a:t>g</a:t>
            </a:r>
            <a:r>
              <a:rPr lang="en-US" sz="2800" b="1" u="sng" dirty="0"/>
              <a:t> of this passa</a:t>
            </a:r>
            <a:r>
              <a:rPr lang="en-US" sz="2800" b="1" dirty="0"/>
              <a:t>g</a:t>
            </a:r>
            <a:r>
              <a:rPr lang="en-US" sz="2800" b="1" u="sng" dirty="0"/>
              <a:t>e</a:t>
            </a:r>
            <a:r>
              <a:rPr lang="en-US" sz="2800" b="1" dirty="0"/>
              <a:t>!</a:t>
            </a:r>
            <a:r>
              <a:rPr lang="en-US" sz="2800" b="1" u="sng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4FC2CE-5EB1-4FDE-A26A-1C9FD05EC8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57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8411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TextBox 1"/>
          <p:cNvSpPr txBox="1">
            <a:spLocks noChangeArrowheads="1"/>
          </p:cNvSpPr>
          <p:nvPr/>
        </p:nvSpPr>
        <p:spPr bwMode="auto">
          <a:xfrm>
            <a:off x="1676400" y="1371600"/>
            <a:ext cx="9144000" cy="42473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 prst="angle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Again, the words “Sabbath </a:t>
            </a:r>
            <a:r>
              <a:rPr lang="en-US" sz="4400" b="1" i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days</a:t>
            </a:r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” in Colossians 2:16 refers without question to </a:t>
            </a:r>
            <a:br>
              <a:rPr lang="en-US" sz="54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</a:br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only the 7</a:t>
            </a:r>
            <a:r>
              <a:rPr lang="en-US" sz="5400" b="1" baseline="30000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th</a:t>
            </a:r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 day Sabbath!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9CC014-1CFB-4545-97AB-92DB783B67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58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1686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SongsOnPowerPoint_3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6705600" y="674687"/>
            <a:ext cx="4572000" cy="5016758"/>
          </a:xfrm>
          <a:prstGeom prst="rect">
            <a:avLst/>
          </a:prstGeom>
          <a:solidFill>
            <a:schemeClr val="dk1">
              <a:alpha val="52000"/>
            </a:schemeClr>
          </a:solidFill>
          <a:ln/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n>
                  <a:solidFill>
                    <a:srgbClr val="002060"/>
                  </a:solidFill>
                </a:ln>
              </a:rPr>
              <a:t>The 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</a:rPr>
              <a:t>phrase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/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</a:b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“Sabbath </a:t>
            </a:r>
            <a:r>
              <a:rPr lang="en-US" sz="2800" b="1" i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days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” </a:t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</a:br>
            <a:r>
              <a:rPr lang="en-US" sz="3200" b="1" dirty="0">
                <a:ln>
                  <a:solidFill>
                    <a:srgbClr val="002060"/>
                  </a:solidFill>
                </a:ln>
              </a:rPr>
              <a:t>is found in the New Testament </a:t>
            </a:r>
            <a:r>
              <a:rPr lang="en-US" sz="2800" b="1" dirty="0">
                <a:ln>
                  <a:solidFill>
                    <a:srgbClr val="002060"/>
                  </a:solidFill>
                </a:ln>
              </a:rPr>
              <a:t>(KJV)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</a:rPr>
              <a:t/>
            </a:r>
            <a:br>
              <a:rPr lang="en-US" sz="2800" b="1" dirty="0" smtClean="0">
                <a:ln>
                  <a:solidFill>
                    <a:srgbClr val="002060"/>
                  </a:solidFill>
                </a:ln>
              </a:rPr>
            </a:br>
            <a:r>
              <a:rPr lang="en-US" sz="2800" b="1" dirty="0" smtClean="0">
                <a:ln>
                  <a:solidFill>
                    <a:srgbClr val="002060"/>
                  </a:solidFill>
                </a:ln>
              </a:rPr>
              <a:t>nine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</a:rPr>
              <a:t> </a:t>
            </a:r>
            <a:r>
              <a:rPr lang="en-US" sz="3200" b="1" dirty="0">
                <a:ln>
                  <a:solidFill>
                    <a:srgbClr val="002060"/>
                  </a:solidFill>
                </a:ln>
              </a:rPr>
              <a:t>(9) times.  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</a:rPr>
              <a:t/>
            </a:r>
            <a:br>
              <a:rPr lang="en-US" sz="3200" b="1" dirty="0" smtClean="0">
                <a:ln>
                  <a:solidFill>
                    <a:srgbClr val="002060"/>
                  </a:solidFill>
                </a:ln>
              </a:rPr>
            </a:br>
            <a:r>
              <a:rPr lang="en-US" sz="3200" b="1" dirty="0" smtClean="0">
                <a:ln>
                  <a:solidFill>
                    <a:srgbClr val="002060"/>
                  </a:solidFill>
                </a:ln>
              </a:rPr>
              <a:t>Every </a:t>
            </a:r>
            <a:r>
              <a:rPr lang="en-US" sz="3200" b="1" dirty="0">
                <a:ln>
                  <a:solidFill>
                    <a:srgbClr val="002060"/>
                  </a:solidFill>
                </a:ln>
              </a:rPr>
              <a:t>single time </a:t>
            </a:r>
            <a:br>
              <a:rPr lang="en-US" sz="3200" b="1" dirty="0">
                <a:ln>
                  <a:solidFill>
                    <a:srgbClr val="002060"/>
                  </a:solidFill>
                </a:ln>
              </a:rPr>
            </a:br>
            <a:r>
              <a:rPr lang="en-US" sz="3200" b="1" dirty="0">
                <a:ln>
                  <a:solidFill>
                    <a:srgbClr val="002060"/>
                  </a:solidFill>
                </a:ln>
              </a:rPr>
              <a:t>it refers to the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weekly Sabbath </a:t>
            </a:r>
            <a:r>
              <a:rPr lang="en-US" sz="3200" b="1" dirty="0">
                <a:ln>
                  <a:solidFill>
                    <a:srgbClr val="002060"/>
                  </a:solidFill>
                </a:ln>
              </a:rPr>
              <a:t>including </a:t>
            </a:r>
            <a:br>
              <a:rPr lang="en-US" sz="3200" b="1" dirty="0">
                <a:ln>
                  <a:solidFill>
                    <a:srgbClr val="002060"/>
                  </a:solidFill>
                </a:ln>
              </a:rPr>
            </a:br>
            <a:r>
              <a:rPr lang="en-US" sz="3200" b="1" dirty="0">
                <a:ln>
                  <a:solidFill>
                    <a:srgbClr val="002060"/>
                  </a:solidFill>
                </a:ln>
              </a:rPr>
              <a:t>Colossians 2:16.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9AF9E1-546F-4C4A-9047-E2FA28BF48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4948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0716" y="1143000"/>
            <a:ext cx="4110368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1347" name="Text Box 3"/>
          <p:cNvSpPr txBox="1">
            <a:spLocks noChangeArrowheads="1"/>
          </p:cNvSpPr>
          <p:nvPr/>
        </p:nvSpPr>
        <p:spPr bwMode="auto">
          <a:xfrm>
            <a:off x="914400" y="1817688"/>
            <a:ext cx="4800600" cy="28623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h="25400" prst="softRound"/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Elephant" pitchFamily="18" charset="0"/>
              </a:rPr>
              <a:t>What about Colossians 2:14-17?</a:t>
            </a:r>
          </a:p>
        </p:txBody>
      </p:sp>
      <p:pic>
        <p:nvPicPr>
          <p:cNvPr id="55300" name="Picture 5" descr="http://upload.wikimedia.org/wikipedia/en/a/af/Question_mark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1" y="304801"/>
            <a:ext cx="60166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0888" y="457200"/>
            <a:ext cx="596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2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100" y="304800"/>
            <a:ext cx="596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3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3450" y="381000"/>
            <a:ext cx="596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4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388" y="334963"/>
            <a:ext cx="596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5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315913"/>
            <a:ext cx="596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6" name="Picture 12" descr="https://encrypted-tbn1.gstatic.com/images?q=tbn:ANd9GcSsOiz3eOvp0k4nfEc8p2BilAX78fg8hEFVJLp_gXoNKGDeZcl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139" y="5562600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1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8076" y="5562600"/>
            <a:ext cx="10001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8" name="Picture 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839" y="5562601"/>
            <a:ext cx="10001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9" name="Picture 1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1" y="5562600"/>
            <a:ext cx="10001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10" name="Picture 1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76" y="5562600"/>
            <a:ext cx="10001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F32676-36FA-46FE-B358-030D3314BC1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381000" cy="298733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6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1635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2806701" y="457201"/>
            <a:ext cx="6629399" cy="102840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3043237" y="562274"/>
            <a:ext cx="6105525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p3d extrusionH="57150">
              <a:bevelT w="38100" h="38100" prst="angle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Sabbath “</a:t>
            </a:r>
            <a:r>
              <a:rPr lang="en-US" sz="5400" b="1" i="1" u="sng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Da</a:t>
            </a:r>
            <a:r>
              <a:rPr lang="en-US" sz="5400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y</a:t>
            </a:r>
            <a:r>
              <a:rPr lang="en-US" sz="5400" b="1" i="1" u="sng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US" sz="54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”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1092199" y="1879600"/>
            <a:ext cx="10109200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Holy days, New Months, or of the Sabbath </a:t>
            </a:r>
            <a:r>
              <a:rPr lang="en-US" sz="3200" b="1" i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“days” …</a:t>
            </a:r>
          </a:p>
        </p:txBody>
      </p:sp>
      <p:sp>
        <p:nvSpPr>
          <p:cNvPr id="463877" name="Text Box 5"/>
          <p:cNvSpPr txBox="1">
            <a:spLocks noChangeArrowheads="1"/>
          </p:cNvSpPr>
          <p:nvPr/>
        </p:nvSpPr>
        <p:spPr bwMode="auto">
          <a:xfrm>
            <a:off x="1122326" y="2743200"/>
            <a:ext cx="10079074" cy="13234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 prst="angle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By the way, the word “</a:t>
            </a:r>
            <a:r>
              <a:rPr lang="en-US" sz="4000" b="1" i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days</a:t>
            </a: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” </a:t>
            </a:r>
            <a:b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was not in the original text.</a:t>
            </a:r>
          </a:p>
        </p:txBody>
      </p:sp>
      <p:sp>
        <p:nvSpPr>
          <p:cNvPr id="463878" name="Text Box 6"/>
          <p:cNvSpPr txBox="1">
            <a:spLocks noChangeArrowheads="1"/>
          </p:cNvSpPr>
          <p:nvPr/>
        </p:nvSpPr>
        <p:spPr bwMode="auto">
          <a:xfrm>
            <a:off x="1165447" y="4341073"/>
            <a:ext cx="10061353" cy="20313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 prst="angle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>
                <a:ln>
                  <a:solidFill>
                    <a:srgbClr val="002060"/>
                  </a:solidFill>
                </a:ln>
                <a:latin typeface="Aharoni" pitchFamily="2" charset="-79"/>
                <a:cs typeface="Aharoni" pitchFamily="2" charset="-79"/>
              </a:rPr>
              <a:t>It simply reads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latin typeface="Aharoni" pitchFamily="2" charset="-79"/>
                <a:cs typeface="Aharoni" pitchFamily="2" charset="-79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ln>
                  <a:solidFill>
                    <a:srgbClr val="002060"/>
                  </a:solidFill>
                </a:ln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latin typeface="Elephant" pitchFamily="18" charset="0"/>
              </a:rPr>
              <a:t>“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Elephant" pitchFamily="18" charset="0"/>
              </a:rPr>
              <a:t>Holy days, 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latin typeface="Elephant" pitchFamily="18" charset="0"/>
              </a:rPr>
              <a:t>or of the 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Elephant" pitchFamily="18" charset="0"/>
              </a:rPr>
              <a:t>New Months, </a:t>
            </a:r>
            <a:b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Elephant" pitchFamily="18" charset="0"/>
              </a:rPr>
            </a:br>
            <a:r>
              <a:rPr lang="en-US" sz="3600" b="1" dirty="0">
                <a:ln>
                  <a:solidFill>
                    <a:srgbClr val="002060"/>
                  </a:solidFill>
                </a:ln>
                <a:latin typeface="Elephant" pitchFamily="18" charset="0"/>
              </a:rPr>
              <a:t>or of the 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Elephant" pitchFamily="18" charset="0"/>
              </a:rPr>
              <a:t>Sabbath.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latin typeface="Elephant" pitchFamily="18" charset="0"/>
              </a:rPr>
              <a:t>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228600"/>
            <a:ext cx="11582400" cy="64008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CC923D-CE0D-4909-B265-51F5F2775E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506200" y="63255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0" tIns="0" rIns="0" bIns="0" anchor="b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tx2">
                    <a:shade val="50000"/>
                  </a:schemeClr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60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240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63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638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77" grpId="0" animBg="1"/>
      <p:bldP spid="46387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s://encrypted-tbn1.gstatic.com/images?q=tbn:ANd9GcRoYNfq6ne8AF3iVFwwfATMub-X2iMfF2VjzuUvxByhV56QZsn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639354"/>
            <a:ext cx="31051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434043"/>
            <a:ext cx="5181600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Let’s examine the first </a:t>
            </a:r>
            <a:b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</a:b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eight (8) Bible texts.</a:t>
            </a:r>
          </a:p>
          <a:p>
            <a:pPr>
              <a:defRPr/>
            </a:pP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#1  Matthew 12:5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2556808"/>
            <a:ext cx="10972800" cy="19389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ln>
                  <a:solidFill>
                    <a:srgbClr val="002060"/>
                  </a:solidFill>
                </a:ln>
              </a:rPr>
              <a:t>"Or have ye not read in the Torah, how that on the </a:t>
            </a:r>
            <a:r>
              <a:rPr lang="en-US" sz="4000" b="1" u="sng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Sabbath da</a:t>
            </a: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y</a:t>
            </a:r>
            <a:r>
              <a:rPr lang="en-US" sz="4000" b="1" u="sng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s</a:t>
            </a:r>
            <a:r>
              <a:rPr lang="en-US" sz="4000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 </a:t>
            </a:r>
            <a:r>
              <a:rPr lang="en-US" sz="4000" b="1" dirty="0">
                <a:ln>
                  <a:solidFill>
                    <a:srgbClr val="002060"/>
                  </a:solidFill>
                </a:ln>
              </a:rPr>
              <a:t>the priests in the temple profane the Sabbath, and are blameless?”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2F09EC-B3C0-446F-A68A-F061C99F8F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61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4800600"/>
            <a:ext cx="10972800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Note:  “Sabbath days” is G4521 “</a:t>
            </a:r>
            <a:r>
              <a:rPr lang="en-US" sz="3600" b="1" dirty="0" err="1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Sabbaton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” which is the same as H7676 – a day of weekly repose.</a:t>
            </a:r>
          </a:p>
        </p:txBody>
      </p:sp>
    </p:spTree>
  </p:cSld>
  <p:clrMapOvr>
    <a:masterClrMapping/>
  </p:clrMapOvr>
  <p:transition spd="slow" advTm="282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s://encrypted-tbn1.gstatic.com/images?q=tbn:ANd9GcRoYNfq6ne8AF3iVFwwfATMub-X2iMfF2VjzuUvxByhV56QZsn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7902" y="307975"/>
            <a:ext cx="31051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0702" y="457200"/>
            <a:ext cx="4572000" cy="13234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#2  Matthew 12:10</a:t>
            </a:r>
          </a:p>
          <a:p>
            <a:pPr>
              <a:defRPr/>
            </a:pP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#3  Matthew 12:12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0028" y="1923144"/>
            <a:ext cx="11391900" cy="255454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i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Matt 12:10 </a:t>
            </a:r>
            <a:r>
              <a:rPr lang="en-US" sz="4000" b="1" dirty="0">
                <a:ln>
                  <a:solidFill>
                    <a:srgbClr val="002060"/>
                  </a:solidFill>
                </a:ln>
              </a:rPr>
              <a:t>"And, behold, there was a man which had [his] hand withered.  And they asked him, saying, Is it lawful to heal on the </a:t>
            </a:r>
            <a:r>
              <a:rPr lang="en-US" sz="4000" b="1" u="sng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Sabbath da</a:t>
            </a: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y</a:t>
            </a:r>
            <a:r>
              <a:rPr lang="en-US" sz="4000" b="1" u="sng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s</a:t>
            </a: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4000" b="1" dirty="0">
                <a:ln>
                  <a:solidFill>
                    <a:srgbClr val="002060"/>
                  </a:solidFill>
                </a:ln>
              </a:rPr>
              <a:t/>
            </a:r>
            <a:br>
              <a:rPr lang="en-US" sz="4000" b="1" dirty="0">
                <a:ln>
                  <a:solidFill>
                    <a:srgbClr val="002060"/>
                  </a:solidFill>
                </a:ln>
              </a:rPr>
            </a:br>
            <a:r>
              <a:rPr lang="en-US" sz="4000" i="1" dirty="0">
                <a:ln>
                  <a:solidFill>
                    <a:srgbClr val="002060"/>
                  </a:solidFill>
                </a:ln>
              </a:rPr>
              <a:t>(G4521)? </a:t>
            </a:r>
            <a:r>
              <a:rPr lang="en-US" sz="4000" b="1" dirty="0">
                <a:ln>
                  <a:solidFill>
                    <a:srgbClr val="002060"/>
                  </a:solidFill>
                </a:ln>
              </a:rPr>
              <a:t>that they might accuse him."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D9C439-4F6D-49AD-9891-B697D2FBFD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5062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62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50" y="4603556"/>
            <a:ext cx="10591800" cy="18466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800" b="1" i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Matt 12:12 </a:t>
            </a:r>
            <a:r>
              <a:rPr lang="en-US" sz="3800" b="1" dirty="0">
                <a:ln>
                  <a:solidFill>
                    <a:srgbClr val="002060"/>
                  </a:solidFill>
                </a:ln>
              </a:rPr>
              <a:t> "How much then is a man better than </a:t>
            </a:r>
            <a:br>
              <a:rPr lang="en-US" sz="3800" b="1" dirty="0">
                <a:ln>
                  <a:solidFill>
                    <a:srgbClr val="002060"/>
                  </a:solidFill>
                </a:ln>
              </a:rPr>
            </a:br>
            <a:r>
              <a:rPr lang="en-US" sz="3800" b="1" dirty="0">
                <a:ln>
                  <a:solidFill>
                    <a:srgbClr val="002060"/>
                  </a:solidFill>
                </a:ln>
              </a:rPr>
              <a:t>a sheep? Wherefore it is lawful to do well on the </a:t>
            </a:r>
            <a:r>
              <a:rPr lang="en-US" sz="3800" b="1" u="sng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Sabbath days</a:t>
            </a:r>
            <a:r>
              <a:rPr lang="en-US" sz="38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 </a:t>
            </a:r>
            <a:r>
              <a:rPr lang="en-US" sz="3800" i="1" dirty="0">
                <a:ln>
                  <a:solidFill>
                    <a:srgbClr val="002060"/>
                  </a:solidFill>
                </a:ln>
              </a:rPr>
              <a:t>(G4521).</a:t>
            </a:r>
            <a:r>
              <a:rPr lang="en-US" sz="3800" b="1" dirty="0">
                <a:ln>
                  <a:solidFill>
                    <a:srgbClr val="002060"/>
                  </a:solidFill>
                </a:ln>
              </a:rPr>
              <a:t>" </a:t>
            </a:r>
          </a:p>
        </p:txBody>
      </p:sp>
    </p:spTree>
  </p:cSld>
  <p:clrMapOvr>
    <a:masterClrMapping/>
  </p:clrMapOvr>
  <p:transition spd="slow" advTm="184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s://encrypted-tbn1.gstatic.com/images?q=tbn:ANd9GcRoYNfq6ne8AF3iVFwwfATMub-X2iMfF2VjzuUvxByhV56QZsn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81000"/>
            <a:ext cx="31051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1" y="381000"/>
            <a:ext cx="4964113" cy="13234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#4  Mark 3:4</a:t>
            </a:r>
          </a:p>
          <a:p>
            <a:pPr>
              <a:defRPr/>
            </a:pP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#5  Luke 4:31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2133600"/>
            <a:ext cx="10591800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i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Mark 3:4</a:t>
            </a:r>
            <a:r>
              <a:rPr lang="en-US" sz="3600" b="1" dirty="0">
                <a:ln>
                  <a:solidFill>
                    <a:srgbClr val="002060"/>
                  </a:solidFill>
                </a:ln>
              </a:rPr>
              <a:t>   "And he saith unto them, Is it lawful to do good on the </a:t>
            </a:r>
            <a:r>
              <a:rPr lang="en-US" sz="3600" b="1" u="sng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Sabbath days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 </a:t>
            </a:r>
            <a:r>
              <a:rPr lang="en-US" sz="3600" i="1" dirty="0">
                <a:ln>
                  <a:solidFill>
                    <a:srgbClr val="002060"/>
                  </a:solidFill>
                </a:ln>
              </a:rPr>
              <a:t>(G4521), </a:t>
            </a:r>
            <a:r>
              <a:rPr lang="en-US" sz="3600" b="1" dirty="0">
                <a:ln>
                  <a:solidFill>
                    <a:srgbClr val="002060"/>
                  </a:solidFill>
                </a:ln>
              </a:rPr>
              <a:t>or to do evil? </a:t>
            </a:r>
            <a:br>
              <a:rPr lang="en-US" sz="3600" b="1" dirty="0">
                <a:ln>
                  <a:solidFill>
                    <a:srgbClr val="002060"/>
                  </a:solidFill>
                </a:ln>
              </a:rPr>
            </a:br>
            <a:r>
              <a:rPr lang="en-US" sz="3600" b="1" dirty="0">
                <a:ln>
                  <a:solidFill>
                    <a:srgbClr val="002060"/>
                  </a:solidFill>
                </a:ln>
              </a:rPr>
              <a:t>To save life, or to kill?  But they held their peace."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84AFA6-026F-4423-8FCC-94CEB1BB6B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5062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63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370" y="4190223"/>
            <a:ext cx="10591800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p3d/>
          </a:bodyPr>
          <a:lstStyle/>
          <a:p>
            <a:pPr>
              <a:defRPr/>
            </a:pPr>
            <a:r>
              <a:rPr lang="en-US" sz="3600" b="1" i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Luke 4:31</a:t>
            </a:r>
            <a:r>
              <a:rPr lang="en-US" sz="3600" i="1" dirty="0">
                <a:ln>
                  <a:solidFill>
                    <a:srgbClr val="002060"/>
                  </a:solidFill>
                </a:ln>
              </a:rPr>
              <a:t> </a:t>
            </a:r>
            <a:r>
              <a:rPr lang="en-US" sz="3600" b="1" dirty="0">
                <a:ln>
                  <a:solidFill>
                    <a:srgbClr val="002060"/>
                  </a:solidFill>
                </a:ln>
              </a:rPr>
              <a:t>  "And came down to Capernaum, </a:t>
            </a:r>
            <a:br>
              <a:rPr lang="en-US" sz="3600" b="1" dirty="0">
                <a:ln>
                  <a:solidFill>
                    <a:srgbClr val="002060"/>
                  </a:solidFill>
                </a:ln>
              </a:rPr>
            </a:br>
            <a:r>
              <a:rPr lang="en-US" sz="3600" b="1" dirty="0">
                <a:ln>
                  <a:solidFill>
                    <a:srgbClr val="002060"/>
                  </a:solidFill>
                </a:ln>
              </a:rPr>
              <a:t>a city of Galilee, and taught them </a:t>
            </a:r>
            <a:br>
              <a:rPr lang="en-US" sz="3600" b="1" dirty="0">
                <a:ln>
                  <a:solidFill>
                    <a:srgbClr val="002060"/>
                  </a:solidFill>
                </a:ln>
              </a:rPr>
            </a:br>
            <a:r>
              <a:rPr lang="en-US" sz="3600" b="1" dirty="0">
                <a:ln>
                  <a:solidFill>
                    <a:srgbClr val="002060"/>
                  </a:solidFill>
                </a:ln>
              </a:rPr>
              <a:t>on the </a:t>
            </a:r>
            <a:r>
              <a:rPr lang="en-US" sz="3600" b="1" u="sng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Sabbath da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y</a:t>
            </a:r>
            <a:r>
              <a:rPr lang="en-US" sz="3600" b="1" u="sng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s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 </a:t>
            </a:r>
            <a:r>
              <a:rPr lang="en-US" sz="3600" i="1" dirty="0">
                <a:ln>
                  <a:solidFill>
                    <a:srgbClr val="002060"/>
                  </a:solidFill>
                </a:ln>
              </a:rPr>
              <a:t>(G4521).</a:t>
            </a:r>
            <a:r>
              <a:rPr lang="en-US" sz="3600" b="1" dirty="0">
                <a:ln>
                  <a:solidFill>
                    <a:srgbClr val="002060"/>
                  </a:solidFill>
                </a:ln>
              </a:rPr>
              <a:t>" </a:t>
            </a:r>
          </a:p>
        </p:txBody>
      </p:sp>
    </p:spTree>
  </p:cSld>
  <p:clrMapOvr>
    <a:masterClrMapping/>
  </p:clrMapOvr>
  <p:transition spd="slow" advTm="362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s://encrypted-tbn1.gstatic.com/images?q=tbn:ANd9GcRoYNfq6ne8AF3iVFwwfATMub-X2iMfF2VjzuUvxByhV56QZsn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322943"/>
            <a:ext cx="31051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37521" y="466354"/>
            <a:ext cx="4964113" cy="13234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#6  Luke 6:2</a:t>
            </a:r>
          </a:p>
          <a:p>
            <a:pPr>
              <a:defRPr/>
            </a:pP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#7  Luke 6:9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2198260"/>
            <a:ext cx="10591800" cy="39703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p3d/>
          </a:bodyPr>
          <a:lstStyle/>
          <a:p>
            <a:pPr>
              <a:defRPr/>
            </a:pPr>
            <a:r>
              <a:rPr lang="en-US" sz="3600" b="1" i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Luke  6:2</a:t>
            </a:r>
            <a:r>
              <a:rPr lang="en-US" sz="3600" i="1" dirty="0">
                <a:ln>
                  <a:solidFill>
                    <a:srgbClr val="002060"/>
                  </a:solidFill>
                </a:ln>
              </a:rPr>
              <a:t> </a:t>
            </a:r>
            <a:r>
              <a:rPr lang="en-US" sz="3600" b="1" dirty="0">
                <a:ln>
                  <a:solidFill>
                    <a:srgbClr val="002060"/>
                  </a:solidFill>
                </a:ln>
              </a:rPr>
              <a:t>  "And certain of the Pharisees said unto them, Why do ye that which is not lawful to do </a:t>
            </a:r>
            <a:br>
              <a:rPr lang="en-US" sz="3600" b="1" dirty="0">
                <a:ln>
                  <a:solidFill>
                    <a:srgbClr val="002060"/>
                  </a:solidFill>
                </a:ln>
              </a:rPr>
            </a:br>
            <a:r>
              <a:rPr lang="en-US" sz="3600" b="1" dirty="0">
                <a:ln>
                  <a:solidFill>
                    <a:srgbClr val="002060"/>
                  </a:solidFill>
                </a:ln>
              </a:rPr>
              <a:t>on the </a:t>
            </a:r>
            <a:r>
              <a:rPr lang="en-US" sz="3600" b="1" u="sng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Sabbath da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y</a:t>
            </a:r>
            <a:r>
              <a:rPr lang="en-US" sz="3600" b="1" u="sng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s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 </a:t>
            </a:r>
            <a:r>
              <a:rPr lang="en-US" sz="3600" i="1" dirty="0">
                <a:ln>
                  <a:solidFill>
                    <a:srgbClr val="002060"/>
                  </a:solidFill>
                </a:ln>
              </a:rPr>
              <a:t>(G4521)</a:t>
            </a:r>
            <a:r>
              <a:rPr lang="en-US" sz="3600" b="1" dirty="0">
                <a:ln>
                  <a:solidFill>
                    <a:srgbClr val="002060"/>
                  </a:solidFill>
                </a:ln>
              </a:rPr>
              <a:t>?" </a:t>
            </a:r>
          </a:p>
          <a:p>
            <a:pPr>
              <a:defRPr/>
            </a:pPr>
            <a:endParaRPr lang="en-US" sz="3600" b="1" dirty="0">
              <a:ln>
                <a:solidFill>
                  <a:srgbClr val="002060"/>
                </a:solidFill>
              </a:ln>
            </a:endParaRPr>
          </a:p>
          <a:p>
            <a:pPr>
              <a:defRPr/>
            </a:pPr>
            <a:r>
              <a:rPr lang="en-US" sz="3600" b="1" i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Luke 6:9</a:t>
            </a:r>
            <a:r>
              <a:rPr lang="en-US" sz="3600" i="1" dirty="0">
                <a:ln>
                  <a:solidFill>
                    <a:srgbClr val="002060"/>
                  </a:solidFill>
                </a:ln>
              </a:rPr>
              <a:t> </a:t>
            </a:r>
            <a:r>
              <a:rPr lang="en-US" sz="3600" b="1" dirty="0">
                <a:ln>
                  <a:solidFill>
                    <a:srgbClr val="002060"/>
                  </a:solidFill>
                </a:ln>
              </a:rPr>
              <a:t>  “Then said Yahusha unto them, </a:t>
            </a:r>
            <a:br>
              <a:rPr lang="en-US" sz="3600" b="1" dirty="0">
                <a:ln>
                  <a:solidFill>
                    <a:srgbClr val="002060"/>
                  </a:solidFill>
                </a:ln>
              </a:rPr>
            </a:br>
            <a:r>
              <a:rPr lang="en-US" sz="3600" b="1" dirty="0">
                <a:ln>
                  <a:solidFill>
                    <a:srgbClr val="002060"/>
                  </a:solidFill>
                </a:ln>
              </a:rPr>
              <a:t>I will ask you one thing; Is it lawful on the  </a:t>
            </a:r>
            <a:br>
              <a:rPr lang="en-US" sz="3600" b="1" dirty="0">
                <a:ln>
                  <a:solidFill>
                    <a:srgbClr val="002060"/>
                  </a:solidFill>
                </a:ln>
              </a:rPr>
            </a:br>
            <a:r>
              <a:rPr lang="en-US" sz="3600" b="1" u="sng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Sabbath da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y</a:t>
            </a:r>
            <a:r>
              <a:rPr lang="en-US" sz="3600" b="1" u="sng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s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 </a:t>
            </a:r>
            <a:r>
              <a:rPr lang="en-US" sz="3600" i="1" dirty="0">
                <a:ln>
                  <a:solidFill>
                    <a:srgbClr val="002060"/>
                  </a:solidFill>
                </a:ln>
              </a:rPr>
              <a:t>(G4521)</a:t>
            </a:r>
            <a:r>
              <a:rPr lang="en-US" sz="3600" b="1" dirty="0">
                <a:ln>
                  <a:solidFill>
                    <a:srgbClr val="002060"/>
                  </a:solidFill>
                </a:ln>
              </a:rPr>
              <a:t> to do good, or to do evil …?”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FB31EA-ECDC-4BE3-865A-772BBBDE28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5062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64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296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s://encrypted-tbn1.gstatic.com/images?q=tbn:ANd9GcRoYNfq6ne8AF3iVFwwfATMub-X2iMfF2VjzuUvxByhV56QZsn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457200"/>
            <a:ext cx="2590800" cy="12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550837"/>
            <a:ext cx="3276600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#8  Acts 17:2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5679" y="1835065"/>
            <a:ext cx="10934700" cy="163121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rPr>
              <a:t>"And Paul, as his manner was, went in unto them,</a:t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rPr>
            </a:b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rPr>
              <a:t> and three </a:t>
            </a:r>
            <a:r>
              <a:rPr lang="en-US" sz="3200" b="1" u="sng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Sabbath da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y</a:t>
            </a:r>
            <a:r>
              <a:rPr lang="en-US" sz="3200" b="1" u="sng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s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b="1" i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rPr>
              <a:t>(G4521)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rPr>
              <a:t>reasoned with them </a:t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rPr>
            </a:b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rPr>
              <a:t>out of the Scriptures.” 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8886" y="3611559"/>
            <a:ext cx="10934700" cy="830997"/>
          </a:xfrm>
          <a:prstGeom prst="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4800" b="1" dirty="0">
                <a:ln>
                  <a:solidFill>
                    <a:srgbClr val="00206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Now we go to #9:  Colossians 2:16 ~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D41267-96FA-40BE-9C56-EBE7830E7388}"/>
              </a:ext>
            </a:extLst>
          </p:cNvPr>
          <p:cNvSpPr txBox="1"/>
          <p:nvPr/>
        </p:nvSpPr>
        <p:spPr>
          <a:xfrm>
            <a:off x="549222" y="4602540"/>
            <a:ext cx="10901157" cy="1569660"/>
          </a:xfrm>
          <a:prstGeom prst="rect">
            <a:avLst/>
          </a:prstGeom>
          <a:solidFill>
            <a:srgbClr val="FFC000"/>
          </a:solidFill>
          <a:ln w="57150">
            <a:solidFill>
              <a:schemeClr val="accent1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"Let no man therefore judge you in meat, or in drink, </a:t>
            </a:r>
            <a:br>
              <a:rPr kumimoji="0" lang="en-US" sz="32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in respect of an holyday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(yearly)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of the new month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(monthly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),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of the </a:t>
            </a:r>
            <a:r>
              <a:rPr lang="en-US" sz="3200" b="1" u="sng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Sabbath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(G4521 - weekly)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</a:rPr>
              <a:t>[</a:t>
            </a:r>
            <a:r>
              <a:rPr lang="en-US" sz="2400" b="1" i="1" u="sng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da</a:t>
            </a:r>
            <a:r>
              <a:rPr lang="en-US" sz="2400" b="1" i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y</a:t>
            </a:r>
            <a:r>
              <a:rPr lang="en-US" sz="2400" b="1" i="1" u="sng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  <a:effectLst>
                  <a:glow rad="127000">
                    <a:srgbClr val="FFFF00">
                      <a:alpha val="80000"/>
                    </a:srgbClr>
                  </a:glow>
                </a:effectLst>
              </a:rPr>
              <a:t>s</a:t>
            </a:r>
            <a:r>
              <a:rPr kumimoji="0" lang="en-US" sz="3200" b="1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</a:rPr>
              <a:t>]: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"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9E72CC-D70C-445D-AE28-593F529F997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5062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65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263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www.grammarglitchcentral.com/wp-content/uploads/2011/03/question-fa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2314" y="740665"/>
            <a:ext cx="2340085" cy="262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Box 1"/>
          <p:cNvSpPr txBox="1">
            <a:spLocks noChangeArrowheads="1"/>
          </p:cNvSpPr>
          <p:nvPr/>
        </p:nvSpPr>
        <p:spPr bwMode="auto">
          <a:xfrm>
            <a:off x="533400" y="551796"/>
            <a:ext cx="6400800" cy="584775"/>
          </a:xfrm>
          <a:prstGeom prst="rect">
            <a:avLst/>
          </a:prstGeom>
          <a:solidFill>
            <a:schemeClr val="dk1">
              <a:alpha val="30000"/>
            </a:schemeClr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b="1" dirty="0">
                <a:solidFill>
                  <a:srgbClr val="FFFFFF"/>
                </a:solidFill>
              </a:rPr>
              <a:t>Now the question remains …</a:t>
            </a:r>
          </a:p>
        </p:txBody>
      </p:sp>
      <p:sp>
        <p:nvSpPr>
          <p:cNvPr id="122884" name="TextBox 2"/>
          <p:cNvSpPr txBox="1">
            <a:spLocks noChangeArrowheads="1"/>
          </p:cNvSpPr>
          <p:nvPr/>
        </p:nvSpPr>
        <p:spPr bwMode="auto">
          <a:xfrm>
            <a:off x="533400" y="1520254"/>
            <a:ext cx="8610600" cy="1477328"/>
          </a:xfrm>
          <a:prstGeom prst="rect">
            <a:avLst/>
          </a:prstGeom>
          <a:solidFill>
            <a:schemeClr val="accent2">
              <a:alpha val="53000"/>
            </a:schemeClr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000" b="1" i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Why do people, including Sabbath-keeping churches, use a different rule for Col 2:16 then in all of the foregoing Bible verses?</a:t>
            </a:r>
          </a:p>
        </p:txBody>
      </p:sp>
      <p:sp>
        <p:nvSpPr>
          <p:cNvPr id="122885" name="TextBox 4"/>
          <p:cNvSpPr txBox="1">
            <a:spLocks noChangeArrowheads="1"/>
          </p:cNvSpPr>
          <p:nvPr/>
        </p:nvSpPr>
        <p:spPr bwMode="auto">
          <a:xfrm>
            <a:off x="1685924" y="3414074"/>
            <a:ext cx="6543675" cy="708025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4000" b="1" dirty="0">
                <a:solidFill>
                  <a:srgbClr val="FFFF00"/>
                </a:solidFill>
              </a:rPr>
              <a:t>Why not be consistent?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28600" y="152400"/>
            <a:ext cx="11582400" cy="647700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D5B375C-5E11-4605-832E-39B16D776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72D6E5-FB0D-4C8C-9839-866D093F32EB}"/>
              </a:ext>
            </a:extLst>
          </p:cNvPr>
          <p:cNvSpPr txBox="1"/>
          <p:nvPr/>
        </p:nvSpPr>
        <p:spPr>
          <a:xfrm>
            <a:off x="552893" y="4237143"/>
            <a:ext cx="10801350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The only reason seems to be, that they are trying to prove with this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one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text that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the yearly feasts of YHVH </a:t>
            </a:r>
            <a:r>
              <a:rPr lang="en-US" sz="2400" b="1" dirty="0">
                <a:solidFill>
                  <a:srgbClr val="FFFFFF"/>
                </a:solidFill>
              </a:rPr>
              <a:t>(i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ncluding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the New </a:t>
            </a:r>
            <a:r>
              <a:rPr kumimoji="0" lang="en-US" sz="2000" b="1" i="0" u="none" strike="sng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Moons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[months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])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have been nailed to the cross and are no longer binding.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D7C2F1-FFB4-48A2-95CF-E695698CFF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17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4" grpId="0" animBg="1"/>
      <p:bldP spid="122885" grpId="0" animBg="1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TextBox 1"/>
          <p:cNvSpPr txBox="1">
            <a:spLocks noChangeArrowheads="1"/>
          </p:cNvSpPr>
          <p:nvPr/>
        </p:nvSpPr>
        <p:spPr bwMode="auto">
          <a:xfrm>
            <a:off x="762000" y="772364"/>
            <a:ext cx="6324600" cy="5016758"/>
          </a:xfrm>
          <a:prstGeom prst="rect">
            <a:avLst/>
          </a:prstGeom>
          <a:solidFill>
            <a:schemeClr val="dk1">
              <a:alpha val="53000"/>
            </a:schemeClr>
          </a:solidFill>
          <a:ln/>
          <a:effectLst>
            <a:glow rad="101600">
              <a:srgbClr val="FFFF0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In order to be consistent </a:t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with the rest of the </a:t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New Testament, </a:t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en-US" sz="3200" b="1" u="sng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Col 2:16 refers to onl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y</a:t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</a:br>
            <a:r>
              <a:rPr lang="en-US" sz="3200" b="1" u="sng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the weekl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y </a:t>
            </a:r>
            <a:r>
              <a:rPr lang="en-US" sz="3200" b="1" u="sng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Sabbath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,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 </a:t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never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to the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yearly Sabbaths! </a:t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Any other interpretation </a:t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is contrary to the uniform usage of the word Sabbath </a:t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in the New Testament.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04800" y="152400"/>
            <a:ext cx="11506200" cy="6477000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887A902-457F-431D-8A00-C928E6E98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7A7C23-1543-42F6-BE50-3698C50619F5}"/>
              </a:ext>
            </a:extLst>
          </p:cNvPr>
          <p:cNvSpPr txBox="1"/>
          <p:nvPr/>
        </p:nvSpPr>
        <p:spPr>
          <a:xfrm>
            <a:off x="6705598" y="779621"/>
            <a:ext cx="5105402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lephant" pitchFamily="18" charset="0"/>
                <a:ea typeface="+mn-ea"/>
                <a:cs typeface="+mn-cs"/>
              </a:rPr>
              <a:t>Textually and contextually, “Sabbath 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lephant" pitchFamily="18" charset="0"/>
                <a:ea typeface="+mn-ea"/>
                <a:cs typeface="+mn-cs"/>
              </a:rPr>
              <a:t>Days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lephant" pitchFamily="18" charset="0"/>
                <a:ea typeface="+mn-ea"/>
                <a:cs typeface="+mn-cs"/>
              </a:rPr>
              <a:t>” </a:t>
            </a:r>
            <a:b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lephant" pitchFamily="18" charset="0"/>
                <a:ea typeface="+mn-ea"/>
                <a:cs typeface="+mn-cs"/>
              </a:rPr>
            </a:b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lephant" pitchFamily="18" charset="0"/>
                <a:ea typeface="+mn-ea"/>
                <a:cs typeface="+mn-cs"/>
              </a:rPr>
              <a:t>in Col 2:16 </a:t>
            </a:r>
            <a:b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lephant" pitchFamily="18" charset="0"/>
                <a:ea typeface="+mn-ea"/>
                <a:cs typeface="+mn-cs"/>
              </a:rPr>
            </a:b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lephant" pitchFamily="18" charset="0"/>
                <a:ea typeface="+mn-ea"/>
                <a:cs typeface="+mn-cs"/>
              </a:rPr>
              <a:t>refers to </a:t>
            </a:r>
            <a:r>
              <a:rPr kumimoji="0" lang="en-US" sz="4000" b="0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lephant" pitchFamily="18" charset="0"/>
                <a:ea typeface="+mn-ea"/>
                <a:cs typeface="+mn-cs"/>
              </a:rPr>
              <a:t>onl</a:t>
            </a:r>
            <a:r>
              <a:rPr kumimoji="0" lang="en-US" sz="4000" b="0" i="0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lephant" pitchFamily="18" charset="0"/>
                <a:ea typeface="+mn-ea"/>
                <a:cs typeface="+mn-cs"/>
              </a:rPr>
              <a:t>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lephant" pitchFamily="18" charset="0"/>
                <a:ea typeface="+mn-ea"/>
                <a:cs typeface="+mn-cs"/>
              </a:rPr>
              <a:t> </a:t>
            </a:r>
            <a:b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lephant" pitchFamily="18" charset="0"/>
                <a:ea typeface="+mn-ea"/>
                <a:cs typeface="+mn-cs"/>
              </a:rPr>
            </a:b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lephant" pitchFamily="18" charset="0"/>
                <a:ea typeface="+mn-ea"/>
                <a:cs typeface="+mn-cs"/>
              </a:rPr>
              <a:t>the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lephant" pitchFamily="18" charset="0"/>
                <a:ea typeface="+mn-ea"/>
                <a:cs typeface="+mn-cs"/>
              </a:rPr>
              <a:t>Weekly </a:t>
            </a:r>
            <a:b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lephant" pitchFamily="18" charset="0"/>
                <a:ea typeface="+mn-ea"/>
                <a:cs typeface="+mn-cs"/>
              </a:rPr>
            </a:b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Elephant" pitchFamily="18" charset="0"/>
                <a:ea typeface="+mn-ea"/>
                <a:cs typeface="+mn-cs"/>
              </a:rPr>
              <a:t>Seventh-day Sabbath.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22D0AE-6500-46C7-9396-B1E2F6F426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</p:spTree>
  </p:cSld>
  <p:clrMapOvr>
    <a:masterClrMapping/>
  </p:clrMapOvr>
  <p:transition spd="slow" advTm="203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e\Desktop\Edit Tschoepe for CCC\4-Sept 2021  Col 2 Handwriting Against Us\Art Col 2\commentaries 66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393723"/>
            <a:ext cx="3996409" cy="320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9" name="Rectangle 1"/>
          <p:cNvSpPr>
            <a:spLocks noChangeArrowheads="1"/>
          </p:cNvSpPr>
          <p:nvPr/>
        </p:nvSpPr>
        <p:spPr bwMode="auto">
          <a:xfrm flipV="1">
            <a:off x="3668714" y="3962400"/>
            <a:ext cx="3722687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1" name="TextBox 3"/>
          <p:cNvSpPr txBox="1">
            <a:spLocks noChangeArrowheads="1"/>
          </p:cNvSpPr>
          <p:nvPr/>
        </p:nvSpPr>
        <p:spPr bwMode="auto">
          <a:xfrm>
            <a:off x="571500" y="3562904"/>
            <a:ext cx="6238210" cy="26776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 prst="angle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In fact, the majority of Bible Commentaries known to man come to the same conclusion </a:t>
            </a:r>
            <a:b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</a:b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that the Greek word </a:t>
            </a:r>
            <a:r>
              <a:rPr lang="en-US" sz="2800" b="1" dirty="0" err="1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Sabbaton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 </a:t>
            </a:r>
            <a:b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</a:b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993366"/>
                </a:solidFill>
              </a:rPr>
              <a:t>in Col 2:16 also refers to the weekly Sabbath</a:t>
            </a:r>
            <a:r>
              <a:rPr lang="en-US" sz="2800" dirty="0">
                <a:ln>
                  <a:solidFill>
                    <a:srgbClr val="002060"/>
                  </a:solidFill>
                </a:ln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</a:rPr>
              <a:t>EXCEPT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23C38F-B385-46F4-867E-BDE2542F1333}"/>
              </a:ext>
            </a:extLst>
          </p:cNvPr>
          <p:cNvSpPr txBox="1"/>
          <p:nvPr/>
        </p:nvSpPr>
        <p:spPr>
          <a:xfrm>
            <a:off x="253070" y="304800"/>
            <a:ext cx="1171033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New Testament, there is basically no debate among many theologians that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the weekly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“Sabbath days” is found many times and understood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exactl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as the weekly Shabbat. </a:t>
            </a:r>
            <a:endParaRPr kumimoji="0" lang="de-DE" sz="32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7A3056-42AF-4B80-8173-95C4D3ACFC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68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1586" y="1981200"/>
            <a:ext cx="11143341" cy="13234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000" b="1" dirty="0">
                <a:ln>
                  <a:solidFill>
                    <a:schemeClr val="bg1"/>
                  </a:solidFill>
                </a:ln>
              </a:rPr>
              <a:t>Why do some theologians 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insist</a:t>
            </a:r>
            <a:r>
              <a:rPr lang="en-US" sz="4000" b="1" dirty="0">
                <a:ln>
                  <a:solidFill>
                    <a:schemeClr val="bg1"/>
                  </a:solidFill>
                </a:ln>
              </a:rPr>
              <a:t> Colossians 2:16 </a:t>
            </a:r>
            <a:br>
              <a:rPr lang="en-US" sz="4000" b="1" dirty="0">
                <a:ln>
                  <a:solidFill>
                    <a:schemeClr val="bg1"/>
                  </a:solidFill>
                </a:ln>
              </a:rPr>
            </a:br>
            <a:r>
              <a:rPr lang="en-US" sz="4000" b="1" dirty="0">
                <a:ln>
                  <a:solidFill>
                    <a:schemeClr val="bg1"/>
                  </a:solidFill>
                </a:ln>
              </a:rPr>
              <a:t>cannot refer to the weekly Sabbath?</a:t>
            </a:r>
          </a:p>
        </p:txBody>
      </p:sp>
    </p:spTree>
    <p:custDataLst>
      <p:tags r:id="rId1"/>
    </p:custDataLst>
  </p:cSld>
  <p:clrMapOvr>
    <a:masterClrMapping/>
  </p:clrMapOvr>
  <p:transition spd="slow" advTm="268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1"/>
          <p:cNvSpPr>
            <a:spLocks noChangeArrowheads="1"/>
          </p:cNvSpPr>
          <p:nvPr/>
        </p:nvSpPr>
        <p:spPr bwMode="auto">
          <a:xfrm flipV="1">
            <a:off x="3668714" y="3962400"/>
            <a:ext cx="3722687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54680" y="-4166989"/>
            <a:ext cx="10134600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000" b="1" dirty="0">
                <a:ln>
                  <a:solidFill>
                    <a:srgbClr val="002060"/>
                  </a:solidFill>
                </a:ln>
              </a:rPr>
              <a:t>It seems </a:t>
            </a: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unbelievable</a:t>
            </a:r>
            <a:r>
              <a:rPr lang="en-US" sz="4000" b="1" dirty="0">
                <a:ln>
                  <a:solidFill>
                    <a:srgbClr val="002060"/>
                  </a:solidFill>
                </a:ln>
              </a:rPr>
              <a:t>, but it is still true!</a:t>
            </a:r>
          </a:p>
        </p:txBody>
      </p:sp>
      <p:sp>
        <p:nvSpPr>
          <p:cNvPr id="126981" name="TextBox 3"/>
          <p:cNvSpPr txBox="1">
            <a:spLocks noChangeArrowheads="1"/>
          </p:cNvSpPr>
          <p:nvPr/>
        </p:nvSpPr>
        <p:spPr bwMode="auto">
          <a:xfrm>
            <a:off x="533400" y="604682"/>
            <a:ext cx="11125200" cy="53860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 prst="angle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… </a:t>
            </a:r>
            <a:r>
              <a:rPr lang="en-US" sz="3600" b="1" u="sng" dirty="0">
                <a:solidFill>
                  <a:srgbClr val="FF0000"/>
                </a:solidFill>
                <a:effectLst>
                  <a:glow rad="165100">
                    <a:schemeClr val="bg2"/>
                  </a:glow>
                </a:effectLst>
              </a:rPr>
              <a:t>EXCEPT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</a:rPr>
              <a:t>the SDA Bible Commentar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y!</a:t>
            </a:r>
            <a:r>
              <a:rPr lang="en-US" sz="3200" b="1" dirty="0"/>
              <a:t> </a:t>
            </a:r>
          </a:p>
          <a:p>
            <a:endParaRPr lang="en-US" sz="3200" b="1" dirty="0"/>
          </a:p>
          <a:p>
            <a:r>
              <a:rPr lang="en-US" sz="3200" b="1" dirty="0"/>
              <a:t>This commentary states these </a:t>
            </a:r>
            <a:br>
              <a:rPr lang="en-US" sz="3200" b="1" dirty="0"/>
            </a:br>
            <a:r>
              <a:rPr lang="en-US" sz="3200" b="1" dirty="0"/>
              <a:t>“Sabbath </a:t>
            </a:r>
            <a:r>
              <a:rPr lang="en-US" sz="2400" b="1" i="1" dirty="0"/>
              <a:t>days</a:t>
            </a:r>
            <a:r>
              <a:rPr lang="en-US" sz="3200" b="1" i="1" dirty="0"/>
              <a:t>” 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positively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refer</a:t>
            </a:r>
            <a:b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</a:b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to the annual Festival Sabbaths</a:t>
            </a:r>
            <a:r>
              <a:rPr lang="en-US" sz="3200" b="1" dirty="0"/>
              <a:t> </a:t>
            </a:r>
            <a:br>
              <a:rPr lang="en-US" sz="3200" b="1" dirty="0"/>
            </a:br>
            <a:r>
              <a:rPr lang="en-US" sz="3200" b="1" dirty="0"/>
              <a:t>because of the phrase in </a:t>
            </a:r>
            <a:br>
              <a:rPr lang="en-US" sz="3200" b="1" dirty="0"/>
            </a:br>
            <a:r>
              <a:rPr lang="en-US" sz="3200" b="1" dirty="0"/>
              <a:t>vs 17 referring to “shadow of things to come.”</a:t>
            </a:r>
          </a:p>
          <a:p>
            <a:endParaRPr lang="en-US" sz="3200" b="1" dirty="0"/>
          </a:p>
          <a:p>
            <a:r>
              <a:rPr lang="en-US" sz="3200" b="1" dirty="0"/>
              <a:t>This cannot be, as </a:t>
            </a:r>
            <a:r>
              <a:rPr lang="en-US" sz="3200" b="1" dirty="0">
                <a:solidFill>
                  <a:srgbClr val="002060"/>
                </a:solidFill>
              </a:rPr>
              <a:t>the word “holyday” refers to 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the annual festivals – not the weekly “Sabbath.”</a:t>
            </a:r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7A3056-42AF-4B80-8173-95C4D3ACFC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69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523C38F-B385-46F4-867E-BDE2542F1333}"/>
              </a:ext>
            </a:extLst>
          </p:cNvPr>
          <p:cNvSpPr txBox="1"/>
          <p:nvPr/>
        </p:nvSpPr>
        <p:spPr>
          <a:xfrm>
            <a:off x="478128" y="-1810504"/>
            <a:ext cx="11221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see slide 60 – where days is added,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walter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says so this is a review here that is much needed.</a:t>
            </a:r>
            <a:endParaRPr kumimoji="0" lang="de-DE" sz="32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863573"/>
      </p:ext>
    </p:extLst>
  </p:cSld>
  <p:clrMapOvr>
    <a:masterClrMapping/>
  </p:clrMapOvr>
  <p:transition spd="slow" advTm="268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9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9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9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69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5730" y="1371601"/>
            <a:ext cx="4110368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1347" name="Text Box 3"/>
          <p:cNvSpPr txBox="1">
            <a:spLocks noChangeArrowheads="1"/>
          </p:cNvSpPr>
          <p:nvPr/>
        </p:nvSpPr>
        <p:spPr bwMode="auto">
          <a:xfrm>
            <a:off x="656191" y="1817689"/>
            <a:ext cx="5744610" cy="30469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h="25400" prst="softRound"/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Elephant" pitchFamily="18" charset="0"/>
              </a:rPr>
              <a:t>Are the yearly feast days still binding for Christians today?</a:t>
            </a:r>
          </a:p>
        </p:txBody>
      </p:sp>
      <p:pic>
        <p:nvPicPr>
          <p:cNvPr id="56324" name="Picture 5" descr="http://upload.wikimedia.org/wikipedia/en/a/af/Question_mark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420" y="547826"/>
            <a:ext cx="60166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845" y="430285"/>
            <a:ext cx="596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8288" y="494663"/>
            <a:ext cx="596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7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482" y="592361"/>
            <a:ext cx="596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8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0400" y="449071"/>
            <a:ext cx="596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9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425" y="414336"/>
            <a:ext cx="596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30" name="Picture 12" descr="https://encrypted-tbn1.gstatic.com/images?q=tbn:ANd9GcSsOiz3eOvp0k4nfEc8p2BilAX78fg8hEFVJLp_gXoNKGDeZcl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190" y="5521882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1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7932" y="5399915"/>
            <a:ext cx="10001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32" name="Picture 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839" y="5481428"/>
            <a:ext cx="10001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33" name="Picture 1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6036" y="5585877"/>
            <a:ext cx="10001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34" name="Picture 1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627413"/>
            <a:ext cx="10001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06BD15-C9A3-4115-95D2-5FC3B96C46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381000" cy="298733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7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909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1"/>
          <p:cNvSpPr>
            <a:spLocks noChangeArrowheads="1"/>
          </p:cNvSpPr>
          <p:nvPr/>
        </p:nvSpPr>
        <p:spPr bwMode="auto">
          <a:xfrm flipV="1">
            <a:off x="3668714" y="3962400"/>
            <a:ext cx="3722687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54680" y="-4166989"/>
            <a:ext cx="10134600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4000" b="1" dirty="0">
                <a:ln>
                  <a:solidFill>
                    <a:srgbClr val="002060"/>
                  </a:solidFill>
                </a:ln>
              </a:rPr>
              <a:t>It seems </a:t>
            </a: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unbelievable</a:t>
            </a:r>
            <a:r>
              <a:rPr lang="en-US" sz="4000" b="1" dirty="0">
                <a:ln>
                  <a:solidFill>
                    <a:srgbClr val="002060"/>
                  </a:solidFill>
                </a:ln>
              </a:rPr>
              <a:t>, but it is still true!</a:t>
            </a:r>
          </a:p>
        </p:txBody>
      </p:sp>
      <p:sp>
        <p:nvSpPr>
          <p:cNvPr id="126981" name="TextBox 3"/>
          <p:cNvSpPr txBox="1">
            <a:spLocks noChangeArrowheads="1"/>
          </p:cNvSpPr>
          <p:nvPr/>
        </p:nvSpPr>
        <p:spPr bwMode="auto">
          <a:xfrm>
            <a:off x="304800" y="304800"/>
            <a:ext cx="11658600" cy="62170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Is it possible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that the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added word </a:t>
            </a:r>
            <a:r>
              <a:rPr lang="en-US" sz="2800" b="1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“days”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 is the problem? 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effectLst/>
              </a:rPr>
              <a:t/>
            </a:r>
            <a:br>
              <a:rPr lang="en-US" sz="2800" b="1" dirty="0">
                <a:ln>
                  <a:solidFill>
                    <a:srgbClr val="002060"/>
                  </a:solidFill>
                </a:ln>
                <a:effectLst/>
              </a:rPr>
            </a:br>
            <a:r>
              <a:rPr lang="en-US" sz="2800" dirty="0">
                <a:ln>
                  <a:solidFill>
                    <a:srgbClr val="002060"/>
                  </a:solidFill>
                </a:ln>
                <a:effectLst/>
              </a:rPr>
              <a:t>When this added word is removed, the context of the verse changes to: 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effectLst/>
              </a:rPr>
              <a:t>“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</a:rPr>
              <a:t>an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</a:rPr>
              <a:t>holyday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2400" dirty="0">
                <a:ln>
                  <a:solidFill>
                    <a:srgbClr val="002060"/>
                  </a:solidFill>
                </a:ln>
                <a:effectLst/>
              </a:rPr>
              <a:t>[annual festival Sabbath],</a:t>
            </a:r>
            <a:br>
              <a:rPr lang="en-US" sz="2400" dirty="0">
                <a:ln>
                  <a:solidFill>
                    <a:srgbClr val="002060"/>
                  </a:solidFill>
                </a:ln>
                <a:effectLst/>
              </a:rPr>
            </a:br>
            <a:r>
              <a:rPr lang="en-US" sz="2400" dirty="0">
                <a:ln>
                  <a:solidFill>
                    <a:srgbClr val="002060"/>
                  </a:solidFill>
                </a:ln>
                <a:effectLst/>
              </a:rPr>
              <a:t>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</a:rPr>
              <a:t>or of the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</a:rPr>
              <a:t>new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effectLst/>
              </a:rPr>
              <a:t> </a:t>
            </a:r>
            <a:r>
              <a:rPr lang="en-US" sz="2000" strike="sngStrike" dirty="0">
                <a:ln>
                  <a:solidFill>
                    <a:srgbClr val="002060"/>
                  </a:solidFill>
                </a:ln>
                <a:effectLst/>
              </a:rPr>
              <a:t>moon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effectLst/>
              </a:rPr>
              <a:t>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</a:rPr>
              <a:t>month,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</a:rPr>
              <a:t> or of the </a:t>
            </a:r>
            <a:r>
              <a:rPr lang="en-US" sz="2400" dirty="0">
                <a:ln>
                  <a:solidFill>
                    <a:srgbClr val="002060"/>
                  </a:solidFill>
                </a:ln>
                <a:effectLst/>
              </a:rPr>
              <a:t>[weekly]</a:t>
            </a:r>
            <a:r>
              <a:rPr lang="en-US" sz="2400" b="1" dirty="0">
                <a:ln>
                  <a:solidFill>
                    <a:srgbClr val="002060"/>
                  </a:solidFill>
                </a:ln>
                <a:effectLst/>
              </a:rPr>
              <a:t>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/>
              </a:rPr>
              <a:t>Sabbath.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effectLst/>
              </a:rPr>
              <a:t>” </a:t>
            </a:r>
          </a:p>
          <a:p>
            <a:r>
              <a:rPr lang="en-US" sz="1600" b="1" dirty="0">
                <a:ln>
                  <a:solidFill>
                    <a:srgbClr val="002060"/>
                  </a:solidFill>
                </a:ln>
                <a:effectLst/>
              </a:rPr>
              <a:t>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effectLst/>
              </a:rPr>
              <a:t/>
            </a:r>
            <a:br>
              <a:rPr lang="en-US" sz="2800" b="1" dirty="0">
                <a:ln>
                  <a:solidFill>
                    <a:srgbClr val="002060"/>
                  </a:solidFill>
                </a:ln>
                <a:effectLst/>
              </a:rPr>
            </a:b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latin typeface="Arial Rounded MT Bold" pitchFamily="34" charset="0"/>
              </a:rPr>
              <a:t>Why would this make a difference? </a:t>
            </a:r>
          </a:p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mic Sans MS" pitchFamily="66" charset="0"/>
              </a:rPr>
              <a:t>Because, </a:t>
            </a:r>
            <a:r>
              <a:rPr lang="en-US" sz="2800" b="1" u="sng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mic Sans MS" pitchFamily="66" charset="0"/>
              </a:rPr>
              <a:t>IF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mic Sans MS" pitchFamily="66" charset="0"/>
              </a:rPr>
              <a:t> the verse talked about </a:t>
            </a:r>
            <a:r>
              <a:rPr lang="en-US" sz="2800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mic Sans MS" pitchFamily="66" charset="0"/>
              </a:rPr>
              <a:t>[</a:t>
            </a:r>
            <a:r>
              <a:rPr lang="en-US" sz="280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latin typeface="Comic Sans MS" pitchFamily="66" charset="0"/>
              </a:rPr>
              <a:t>annual</a:t>
            </a:r>
            <a:r>
              <a:rPr lang="en-US" sz="2800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mic Sans MS" pitchFamily="66" charset="0"/>
              </a:rPr>
              <a:t>]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mic Sans MS" pitchFamily="66" charset="0"/>
              </a:rPr>
              <a:t>holydays </a:t>
            </a:r>
            <a:b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mic Sans MS" pitchFamily="66" charset="0"/>
              </a:rPr>
            </a:b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mic Sans MS" pitchFamily="66" charset="0"/>
              </a:rPr>
              <a:t>and </a:t>
            </a:r>
            <a:r>
              <a:rPr lang="en-US" sz="2800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mic Sans MS" pitchFamily="66" charset="0"/>
              </a:rPr>
              <a:t>[</a:t>
            </a:r>
            <a:r>
              <a:rPr lang="en-US" sz="280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latin typeface="Comic Sans MS" pitchFamily="66" charset="0"/>
              </a:rPr>
              <a:t>annual</a:t>
            </a:r>
            <a:r>
              <a:rPr lang="en-US" sz="2800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mic Sans MS" pitchFamily="66" charset="0"/>
              </a:rPr>
              <a:t>]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mic Sans MS" pitchFamily="66" charset="0"/>
              </a:rPr>
              <a:t> Sabbaths, this is needless redundancy.</a:t>
            </a:r>
          </a:p>
          <a:p>
            <a:r>
              <a:rPr lang="en-US" sz="600" b="1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mic Sans MS" pitchFamily="66" charset="0"/>
              </a:rPr>
              <a:t> </a:t>
            </a:r>
            <a:r>
              <a:rPr lang="en-US" sz="1600" b="1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mic Sans MS" pitchFamily="66" charset="0"/>
              </a:rPr>
              <a:t>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mic Sans MS" pitchFamily="66" charset="0"/>
              </a:rPr>
              <a:t/>
            </a:r>
            <a:b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omic Sans MS" pitchFamily="66" charset="0"/>
              </a:rPr>
            </a:b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  <a:effectLst/>
                <a:latin typeface="Cooper Black" pitchFamily="18" charset="0"/>
              </a:rPr>
              <a:t>Remember the “bundles” in the Old Testament 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  <a:effectLst/>
                <a:latin typeface="Cooper Black" pitchFamily="18" charset="0"/>
              </a:rPr>
              <a:t>included: 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Cooper Black" pitchFamily="18" charset="0"/>
              </a:rPr>
              <a:t>1)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Cooper Black" pitchFamily="18" charset="0"/>
              </a:rPr>
              <a:t>the annual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Cooper Black" pitchFamily="18" charset="0"/>
              </a:rPr>
              <a:t>holy days;    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Cooper Black" pitchFamily="18" charset="0"/>
              </a:rPr>
              <a:t/>
            </a:r>
            <a:b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Cooper Black" pitchFamily="18" charset="0"/>
              </a:rPr>
            </a:b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latin typeface="Cooper Black" pitchFamily="18" charset="0"/>
              </a:rPr>
              <a:t>2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latin typeface="Cooper Black" pitchFamily="18" charset="0"/>
              </a:rPr>
              <a:t>)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latin typeface="Cooper Black" pitchFamily="18" charset="0"/>
              </a:rPr>
              <a:t>the new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latin typeface="Cooper Black" pitchFamily="18" charset="0"/>
              </a:rPr>
              <a:t>month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latin typeface="Cooper Black" pitchFamily="18" charset="0"/>
              </a:rPr>
              <a:t>; 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ooper Black" pitchFamily="18" charset="0"/>
              </a:rPr>
              <a:t>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ooper Black" pitchFamily="18" charset="0"/>
              </a:rPr>
              <a:t>3)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ooper Black" pitchFamily="18" charset="0"/>
              </a:rPr>
              <a:t>and the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latin typeface="Cooper Black" pitchFamily="18" charset="0"/>
              </a:rPr>
              <a:t>weekly Sabbath.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Cooper Black" pitchFamily="18" charset="0"/>
              </a:rPr>
              <a:t/>
            </a:r>
            <a:b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Cooper Black" pitchFamily="18" charset="0"/>
              </a:rPr>
            </a:br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</a:rPr>
              <a:t>  </a:t>
            </a:r>
          </a:p>
          <a:p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  <a:effectLst>
                  <a:glow rad="228600">
                    <a:srgbClr val="7030A0">
                      <a:alpha val="29000"/>
                    </a:srgbClr>
                  </a:glow>
                </a:effectLst>
                <a:latin typeface="Arial Rounded MT Bold" pitchFamily="34" charset="0"/>
              </a:rPr>
              <a:t>Colossians 2 follows the same pattern!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7A3056-42AF-4B80-8173-95C4D3ACFC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70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1477077"/>
      </p:ext>
    </p:extLst>
  </p:cSld>
  <p:clrMapOvr>
    <a:masterClrMapping/>
  </p:clrMapOvr>
  <p:transition spd="slow" advTm="268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9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9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9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9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69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69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69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69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47725" y="457200"/>
            <a:ext cx="4876800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Is that strange?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7725" y="1379017"/>
            <a:ext cx="6172200" cy="706437"/>
          </a:xfrm>
          <a:prstGeom prst="rect">
            <a:avLst/>
          </a:prstGeom>
          <a:solidFill>
            <a:schemeClr val="accent4">
              <a:alpha val="43000"/>
            </a:schemeClr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Does it make sense?</a:t>
            </a:r>
          </a:p>
        </p:txBody>
      </p:sp>
      <p:sp>
        <p:nvSpPr>
          <p:cNvPr id="129029" name="TextBox 3"/>
          <p:cNvSpPr txBox="1">
            <a:spLocks noChangeArrowheads="1"/>
          </p:cNvSpPr>
          <p:nvPr/>
        </p:nvSpPr>
        <p:spPr bwMode="auto">
          <a:xfrm>
            <a:off x="847725" y="2442028"/>
            <a:ext cx="6172200" cy="3539430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Colossians 2:16-17 abolishes neither the weekly Sabbath nor the New Month nor the yearly divine appointments.</a:t>
            </a:r>
          </a:p>
          <a:p>
            <a:r>
              <a:rPr lang="en-US" sz="2800" b="1" u="sng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In fact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, </a:t>
            </a:r>
            <a:r>
              <a:rPr lang="en-US" sz="2800" b="1" u="sng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Colossians is the stron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g</a:t>
            </a:r>
            <a:r>
              <a:rPr lang="en-US" sz="2800" b="1" u="sng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est proof of the entire Bible that the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y</a:t>
            </a:r>
            <a:r>
              <a:rPr lang="en-US" sz="2800" b="1" u="sng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earl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y</a:t>
            </a:r>
            <a:r>
              <a:rPr lang="en-US" sz="2800" b="1" u="sng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 festivals are still valid for Yahuwah’s 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p</a:t>
            </a:r>
            <a:r>
              <a:rPr lang="en-US" sz="2800" b="1" u="sng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eo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p</a:t>
            </a:r>
            <a:r>
              <a:rPr lang="en-US" sz="2800" b="1" u="sng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le</a:t>
            </a:r>
            <a:r>
              <a:rPr lang="en-US" sz="28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81000" y="228600"/>
            <a:ext cx="11506200" cy="6400800"/>
          </a:xfrm>
          <a:prstGeom prst="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9B7EE5-A320-4631-85A8-DF5FE0ED1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040C38-B996-4688-BFC9-2A711514B798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829CAB-4B4F-4548-BA82-DC93EABDCF51}"/>
              </a:ext>
            </a:extLst>
          </p:cNvPr>
          <p:cNvSpPr txBox="1"/>
          <p:nvPr/>
        </p:nvSpPr>
        <p:spPr>
          <a:xfrm>
            <a:off x="7639050" y="1169560"/>
            <a:ext cx="394335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"So, let no one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(or anyone)</a:t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judge you in food or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drink, or regarding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[Greek </a:t>
            </a:r>
            <a:r>
              <a:rPr kumimoji="0" 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meros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meaning 'part,' or 'regarding any portion of']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festival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a new month or Sabbath, but the body of Messiah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which is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Church.”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Colossians 2:16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FB41AB-3B2A-4166-B2EC-5AF086B417A9}"/>
              </a:ext>
            </a:extLst>
          </p:cNvPr>
          <p:cNvSpPr txBox="1"/>
          <p:nvPr/>
        </p:nvSpPr>
        <p:spPr>
          <a:xfrm>
            <a:off x="6462162" y="511421"/>
            <a:ext cx="508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Notice Paul’s words again: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B6568EA-EAC6-4584-ADB5-D272206589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506200" y="63255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71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284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TextBox 2"/>
          <p:cNvSpPr txBox="1">
            <a:spLocks noChangeArrowheads="1"/>
          </p:cNvSpPr>
          <p:nvPr/>
        </p:nvSpPr>
        <p:spPr bwMode="auto">
          <a:xfrm>
            <a:off x="1219200" y="609601"/>
            <a:ext cx="9829800" cy="646331"/>
          </a:xfrm>
          <a:prstGeom prst="rect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</a:rPr>
              <a:t>Let’s put Paul’s words in plainer English!</a:t>
            </a:r>
          </a:p>
        </p:txBody>
      </p:sp>
      <p:sp>
        <p:nvSpPr>
          <p:cNvPr id="131076" name="TextBox 3"/>
          <p:cNvSpPr txBox="1">
            <a:spLocks noChangeArrowheads="1"/>
          </p:cNvSpPr>
          <p:nvPr/>
        </p:nvSpPr>
        <p:spPr bwMode="auto">
          <a:xfrm>
            <a:off x="533400" y="1828800"/>
            <a:ext cx="8077200" cy="397031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“Don’t let </a:t>
            </a:r>
            <a:r>
              <a:rPr lang="en-US" sz="3200" b="1" u="sng" dirty="0">
                <a:solidFill>
                  <a:srgbClr val="FF0000"/>
                </a:solidFill>
                <a:effectLst>
                  <a:glow rad="177800">
                    <a:srgbClr val="FFFF00"/>
                  </a:glow>
                </a:effectLst>
              </a:rPr>
              <a:t>ANY ONE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judge you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in food or in drink,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rgbClr val="FFFF00"/>
                </a:solidFill>
              </a:rPr>
              <a:t>or regarding any part of a festival </a:t>
            </a:r>
            <a:r>
              <a:rPr lang="en-US" sz="3600" dirty="0">
                <a:solidFill>
                  <a:schemeClr val="bg1"/>
                </a:solidFill>
              </a:rPr>
              <a:t>or a new month or Sabbath,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but only the Church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i="1" dirty="0">
                <a:solidFill>
                  <a:schemeClr val="bg1"/>
                </a:solidFill>
              </a:rPr>
              <a:t>(the body of Messiah).”  </a:t>
            </a:r>
            <a:br>
              <a:rPr lang="en-US" sz="3600" i="1" dirty="0">
                <a:solidFill>
                  <a:schemeClr val="bg1"/>
                </a:solidFill>
              </a:rPr>
            </a:br>
            <a:r>
              <a:rPr lang="en-US" sz="3600" i="1" dirty="0">
                <a:solidFill>
                  <a:schemeClr val="bg1"/>
                </a:solidFill>
              </a:rPr>
              <a:t>Col 2:16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57200" y="228600"/>
            <a:ext cx="11430000" cy="6324600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CC6934B-B7E4-4A53-923E-3D5ADE2A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040C38-B996-4688-BFC9-2A711514B798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2F6C07-8151-4D15-A9F1-0CCBEDE633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5062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72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10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100000" l="100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1881834"/>
            <a:ext cx="3810000" cy="419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slow" advTm="241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extBox 2"/>
          <p:cNvSpPr txBox="1">
            <a:spLocks noChangeArrowheads="1"/>
          </p:cNvSpPr>
          <p:nvPr/>
        </p:nvSpPr>
        <p:spPr bwMode="auto">
          <a:xfrm>
            <a:off x="2057400" y="1366897"/>
            <a:ext cx="8305800" cy="20621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b="1" u="sng" dirty="0"/>
              <a:t>First</a:t>
            </a:r>
            <a:r>
              <a:rPr lang="en-US" sz="3200" b="1" dirty="0"/>
              <a:t>, “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anyone</a:t>
            </a:r>
            <a:r>
              <a:rPr lang="en-US" sz="3200" b="1" dirty="0"/>
              <a:t>” means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anyone,</a:t>
            </a:r>
            <a:r>
              <a:rPr lang="en-US" sz="3200" b="1" dirty="0"/>
              <a:t> like friends, relatives, church members, priests, preachers, civil rulers, or anyone else that tries to judge us.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253697-A6E0-480B-9A7A-71E001A46A11}"/>
              </a:ext>
            </a:extLst>
          </p:cNvPr>
          <p:cNvSpPr txBox="1"/>
          <p:nvPr/>
        </p:nvSpPr>
        <p:spPr>
          <a:xfrm>
            <a:off x="2057400" y="3556109"/>
            <a:ext cx="8229600" cy="22467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Secondl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the word that has been translated as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“regarding”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en-US" sz="3600" b="1" dirty="0">
                <a:solidFill>
                  <a:srgbClr val="000000"/>
                </a:solidFill>
                <a:latin typeface="Arial"/>
              </a:rPr>
              <a:t>“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respect”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an holy day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the Greek word </a:t>
            </a:r>
            <a:r>
              <a:rPr lang="en-US" sz="3600" b="1" dirty="0">
                <a:solidFill>
                  <a:srgbClr val="000000"/>
                </a:solidFill>
                <a:latin typeface="Arial"/>
              </a:rPr>
              <a:t>“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meros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.”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BEA979-F58B-46F0-A9D4-D98E73E30A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73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43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TextBox 2"/>
          <p:cNvSpPr txBox="1">
            <a:spLocks noChangeArrowheads="1"/>
          </p:cNvSpPr>
          <p:nvPr/>
        </p:nvSpPr>
        <p:spPr bwMode="auto">
          <a:xfrm>
            <a:off x="2057400" y="1658939"/>
            <a:ext cx="8458200" cy="35394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dirty="0"/>
              <a:t>That word </a:t>
            </a:r>
            <a:r>
              <a:rPr lang="en-US" sz="3200" b="1" dirty="0"/>
              <a:t>“</a:t>
            </a:r>
            <a:r>
              <a:rPr lang="en-US" sz="3200" b="1" dirty="0" err="1"/>
              <a:t>meros</a:t>
            </a:r>
            <a:r>
              <a:rPr lang="en-US" sz="3200" b="1" dirty="0"/>
              <a:t>” </a:t>
            </a:r>
            <a:r>
              <a:rPr lang="en-US" sz="3200" dirty="0"/>
              <a:t>comes from an obsolete but more primary form of </a:t>
            </a:r>
            <a:r>
              <a:rPr lang="en-US" sz="3200" dirty="0" err="1"/>
              <a:t>μείρομ</a:t>
            </a:r>
            <a:r>
              <a:rPr lang="en-US" sz="3200" dirty="0"/>
              <a:t>αι - meiromai </a:t>
            </a:r>
            <a:r>
              <a:rPr lang="en-US" sz="3200" b="1" i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(to get as a section or allotment); </a:t>
            </a:r>
            <a:br>
              <a:rPr lang="en-US" sz="3200" b="1" i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dirty="0"/>
              <a:t>a division or share </a:t>
            </a:r>
            <a:r>
              <a:rPr lang="en-US" sz="2400" dirty="0"/>
              <a:t>(literally or figuratively, in a wide application): </a:t>
            </a:r>
            <a:r>
              <a:rPr lang="en-US" sz="3200" dirty="0"/>
              <a:t>- behalf, coast, course, craft, particular (+ -ly), part (+ -ly), piece, portion, respect, side, some sort (-what).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80C55E-2B15-4F2A-A08F-078CCCAF70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74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29135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TextBox 2"/>
          <p:cNvSpPr txBox="1">
            <a:spLocks noChangeArrowheads="1"/>
          </p:cNvSpPr>
          <p:nvPr/>
        </p:nvSpPr>
        <p:spPr bwMode="auto">
          <a:xfrm>
            <a:off x="939800" y="622301"/>
            <a:ext cx="8382000" cy="646113"/>
          </a:xfrm>
          <a:prstGeom prst="rect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600" dirty="0">
                <a:solidFill>
                  <a:srgbClr val="FFFFFF"/>
                </a:solidFill>
              </a:rPr>
              <a:t>Here is a better version of this verse:</a:t>
            </a:r>
          </a:p>
        </p:txBody>
      </p:sp>
      <p:sp>
        <p:nvSpPr>
          <p:cNvPr id="135172" name="TextBox 3"/>
          <p:cNvSpPr txBox="1">
            <a:spLocks noChangeArrowheads="1"/>
          </p:cNvSpPr>
          <p:nvPr/>
        </p:nvSpPr>
        <p:spPr bwMode="auto">
          <a:xfrm>
            <a:off x="914400" y="1445598"/>
            <a:ext cx="5399200" cy="45243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dirty="0">
                <a:solidFill>
                  <a:srgbClr val="FFFFFF"/>
                </a:solidFill>
              </a:rPr>
              <a:t>“Allow no one </a:t>
            </a:r>
            <a:r>
              <a:rPr lang="en-US" sz="2800" i="1" dirty="0">
                <a:solidFill>
                  <a:srgbClr val="FFFF00"/>
                </a:solidFill>
              </a:rPr>
              <a:t>(no man, whoever he is) </a:t>
            </a:r>
            <a:r>
              <a:rPr lang="en-US" sz="3200" dirty="0">
                <a:solidFill>
                  <a:srgbClr val="FFFFFF"/>
                </a:solidFill>
              </a:rPr>
              <a:t>regarding any details of how you </a:t>
            </a:r>
            <a:r>
              <a:rPr lang="en-US" sz="2800" i="1" dirty="0">
                <a:solidFill>
                  <a:srgbClr val="FFFF00"/>
                </a:solidFill>
              </a:rPr>
              <a:t>(or dictate to you how to)  </a:t>
            </a:r>
            <a:r>
              <a:rPr lang="en-US" sz="3200" dirty="0">
                <a:solidFill>
                  <a:srgbClr val="FFFFFF"/>
                </a:solidFill>
              </a:rPr>
              <a:t>keep the feasts, to confuse or to judge you, </a:t>
            </a:r>
            <a:r>
              <a:rPr lang="en-US" sz="3200" b="1" dirty="0">
                <a:solidFill>
                  <a:srgbClr val="FFFFFF"/>
                </a:solidFill>
              </a:rPr>
              <a:t>but only 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the assembly, 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the congregation of 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Yahusha can do that. </a:t>
            </a:r>
          </a:p>
        </p:txBody>
      </p:sp>
      <p:sp>
        <p:nvSpPr>
          <p:cNvPr id="135173" name="TextBox 4"/>
          <p:cNvSpPr txBox="1">
            <a:spLocks noChangeArrowheads="1"/>
          </p:cNvSpPr>
          <p:nvPr/>
        </p:nvSpPr>
        <p:spPr bwMode="auto">
          <a:xfrm>
            <a:off x="6710090" y="4128633"/>
            <a:ext cx="4604429" cy="181588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The question was not,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u="sng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if</a:t>
            </a:r>
            <a:r>
              <a:rPr lang="en-US" sz="2800" dirty="0">
                <a:solidFill>
                  <a:schemeClr val="bg1"/>
                </a:solidFill>
              </a:rPr>
              <a:t> they should keep the feasts, but </a:t>
            </a:r>
            <a:r>
              <a:rPr lang="en-US" sz="2800" b="1" u="sng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how</a:t>
            </a:r>
            <a:r>
              <a:rPr lang="en-US" sz="2800" dirty="0">
                <a:solidFill>
                  <a:schemeClr val="bg1"/>
                </a:solidFill>
              </a:rPr>
              <a:t> they should keep the feasts.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81000" y="228600"/>
            <a:ext cx="11353800" cy="6388100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97CDD3E-6DB0-4ECE-A41A-3C09994EA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87B7CD-BA7C-46DA-AA70-CEF491E62A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100000" l="100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381000"/>
            <a:ext cx="3252624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slow" advTm="369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0" animBg="1"/>
      <p:bldP spid="13517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860"/>
            <a:ext cx="1234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5" name="Text Box 8"/>
          <p:cNvSpPr txBox="1">
            <a:spLocks noChangeArrowheads="1"/>
          </p:cNvSpPr>
          <p:nvPr/>
        </p:nvSpPr>
        <p:spPr bwMode="auto">
          <a:xfrm>
            <a:off x="990600" y="4203701"/>
            <a:ext cx="10210800" cy="1815882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/>
              <a:t>Remember, if we try to prove with Colossians 2:16 that the yearly feast days were nailed to the cross, then these verses are </a:t>
            </a:r>
            <a:r>
              <a:rPr lang="en-US" sz="2800" b="1" u="sng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</a:rPr>
              <a:t>also</a:t>
            </a:r>
            <a:r>
              <a:rPr lang="en-US" sz="2800" dirty="0"/>
              <a:t> definitely nailing the 7</a:t>
            </a:r>
            <a:r>
              <a:rPr lang="en-US" sz="2800" baseline="30000" dirty="0"/>
              <a:t>th</a:t>
            </a:r>
            <a:r>
              <a:rPr lang="en-US" sz="2800" dirty="0"/>
              <a:t> Day Sabbath to the cross! </a:t>
            </a:r>
            <a:br>
              <a:rPr lang="en-US" sz="2800" dirty="0"/>
            </a:br>
            <a:r>
              <a:rPr lang="en-US" sz="2800" b="1" dirty="0">
                <a:solidFill>
                  <a:srgbClr val="FFFF00"/>
                </a:solidFill>
              </a:rPr>
              <a:t>We all know this must be utterly false</a:t>
            </a:r>
            <a:r>
              <a:rPr lang="en-US" sz="2800" b="1" dirty="0" smtClean="0">
                <a:solidFill>
                  <a:srgbClr val="FFFF00"/>
                </a:solidFill>
              </a:rPr>
              <a:t>!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76DBAA-CE7C-4AA2-965B-CFE6D5724E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76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20927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TextBox 2"/>
          <p:cNvSpPr txBox="1">
            <a:spLocks noChangeArrowheads="1"/>
          </p:cNvSpPr>
          <p:nvPr/>
        </p:nvSpPr>
        <p:spPr bwMode="auto">
          <a:xfrm>
            <a:off x="2103302" y="1788937"/>
            <a:ext cx="8363518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h="25400" prst="softRound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Colossians 2:16 does not nail </a:t>
            </a: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the 7</a:t>
            </a:r>
            <a:r>
              <a:rPr lang="en-US" sz="3600" b="1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 Day Sabbath, nor the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yearly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appointments to the tree!</a:t>
            </a:r>
          </a:p>
        </p:txBody>
      </p:sp>
      <p:sp>
        <p:nvSpPr>
          <p:cNvPr id="2" name="Rectangle 1"/>
          <p:cNvSpPr/>
          <p:nvPr/>
        </p:nvSpPr>
        <p:spPr>
          <a:xfrm>
            <a:off x="3557391" y="4038600"/>
            <a:ext cx="5455340" cy="9233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It is that simple!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33F7A5C-4566-4E8A-BBE0-72B95B230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434D85-0EAA-497D-8C6C-7B4F903C7C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56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TextBox 2"/>
          <p:cNvSpPr txBox="1">
            <a:spLocks noChangeArrowheads="1"/>
          </p:cNvSpPr>
          <p:nvPr/>
        </p:nvSpPr>
        <p:spPr bwMode="auto">
          <a:xfrm>
            <a:off x="1905000" y="1371600"/>
            <a:ext cx="8839200" cy="35394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 b="1" dirty="0">
                <a:solidFill>
                  <a:srgbClr val="993366"/>
                </a:solidFill>
              </a:rPr>
              <a:t>The Colossians were converts from paganism. </a:t>
            </a:r>
            <a:br>
              <a:rPr lang="en-US" sz="2800" b="1" dirty="0">
                <a:solidFill>
                  <a:srgbClr val="993366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How did they even know about the feast days, 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the first day of the new months, 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the Sabbaths or the health laws, unless Paul was teaching them these things from Scripture.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Why would he suddenly preach the opposite? 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How would he preach against something, </a:t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that he himself was keeping?</a:t>
            </a:r>
          </a:p>
        </p:txBody>
      </p:sp>
      <p:sp>
        <p:nvSpPr>
          <p:cNvPr id="138244" name="TextBox 3"/>
          <p:cNvSpPr txBox="1">
            <a:spLocks noChangeArrowheads="1"/>
          </p:cNvSpPr>
          <p:nvPr/>
        </p:nvSpPr>
        <p:spPr bwMode="auto">
          <a:xfrm>
            <a:off x="3124200" y="5023743"/>
            <a:ext cx="6519862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800" dirty="0"/>
              <a:t>(Acts 16:13; 20:1-5, 16; 1 </a:t>
            </a:r>
            <a:r>
              <a:rPr lang="en-US" sz="2800" dirty="0" err="1"/>
              <a:t>Cor</a:t>
            </a:r>
            <a:r>
              <a:rPr lang="en-US" sz="2800" dirty="0"/>
              <a:t> 5:6-8; </a:t>
            </a:r>
            <a:br>
              <a:rPr lang="en-US" sz="2800" dirty="0"/>
            </a:br>
            <a:r>
              <a:rPr lang="en-US" sz="2800" dirty="0"/>
              <a:t>Acts 24:14 and 28:17)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928C0F4-765B-4EEF-A6D4-3BC5CE002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50C60A-84B4-4A68-BAAC-6523AC6FE0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</p:spTree>
  </p:cSld>
  <p:clrMapOvr>
    <a:masterClrMapping/>
  </p:clrMapOvr>
  <p:transition spd="slow" advTm="43231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://www.grammarglitchcentral.com/wp-content/uploads/2011/03/question-fa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689635"/>
            <a:ext cx="272415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143000"/>
            <a:ext cx="6061017" cy="7080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4000" b="1" dirty="0">
                <a:solidFill>
                  <a:srgbClr val="FFFF00"/>
                </a:solidFill>
              </a:rPr>
              <a:t>Does it make sense?</a:t>
            </a:r>
          </a:p>
        </p:txBody>
      </p:sp>
      <p:sp>
        <p:nvSpPr>
          <p:cNvPr id="139268" name="TextBox 3"/>
          <p:cNvSpPr txBox="1">
            <a:spLocks noChangeArrowheads="1"/>
          </p:cNvSpPr>
          <p:nvPr/>
        </p:nvSpPr>
        <p:spPr bwMode="auto">
          <a:xfrm>
            <a:off x="914400" y="2743200"/>
            <a:ext cx="6643007" cy="3046988"/>
          </a:xfrm>
          <a:prstGeom prst="rect">
            <a:avLst/>
          </a:prstGeom>
          <a:solidFill>
            <a:schemeClr val="accent2">
              <a:alpha val="45000"/>
            </a:schemeClr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dirty="0">
                <a:solidFill>
                  <a:srgbClr val="FFFFFF"/>
                </a:solidFill>
              </a:rPr>
              <a:t>Would Paul, who knew the 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OLD Testament, preach against Moses or against the Torah?</a:t>
            </a:r>
          </a:p>
          <a:p>
            <a:r>
              <a:rPr lang="en-US" sz="3200" b="1" dirty="0">
                <a:solidFill>
                  <a:srgbClr val="FFFFFF"/>
                </a:solidFill>
              </a:rPr>
              <a:t>If yes, would he have been a false prophet according to Deuteronomy 14:1-5?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28600" y="228600"/>
            <a:ext cx="11658600" cy="6324600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D565411-DAC5-40CB-BE4D-1A3285483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B8E66-D171-4A6F-9E57-37BA24EEB82D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C349B8-7E68-4355-A074-4553B8E1311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13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9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9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1143000"/>
            <a:ext cx="4343400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1347" name="Text Box 3"/>
          <p:cNvSpPr txBox="1">
            <a:spLocks noChangeArrowheads="1"/>
          </p:cNvSpPr>
          <p:nvPr/>
        </p:nvSpPr>
        <p:spPr bwMode="auto">
          <a:xfrm>
            <a:off x="863711" y="1468227"/>
            <a:ext cx="4953000" cy="37856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h="25400" prst="softRound"/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Elephant" pitchFamily="18" charset="0"/>
              </a:rPr>
              <a:t>Does the Creator allow Man to choose his own religious festivals according to his discretion?</a:t>
            </a:r>
          </a:p>
        </p:txBody>
      </p:sp>
      <p:pic>
        <p:nvPicPr>
          <p:cNvPr id="57348" name="Picture 5" descr="http://upload.wikimedia.org/wikipedia/en/a/af/Question_mark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153" y="474557"/>
            <a:ext cx="60166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38" y="423531"/>
            <a:ext cx="596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0901" y="478582"/>
            <a:ext cx="596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1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055" y="457200"/>
            <a:ext cx="596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2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5747" y="312253"/>
            <a:ext cx="596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3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9484" y="381000"/>
            <a:ext cx="596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4" name="Picture 12" descr="https://encrypted-tbn1.gstatic.com/images?q=tbn:ANd9GcSsOiz3eOvp0k4nfEc8p2BilAX78fg8hEFVJLp_gXoNKGDeZcl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113" y="5574231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651" y="5574231"/>
            <a:ext cx="10001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6" name="Picture 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839" y="5562601"/>
            <a:ext cx="10001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7" name="Picture 1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3531" y="5590557"/>
            <a:ext cx="10001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8" name="Picture 1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0325" y="5613175"/>
            <a:ext cx="10001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5B9046-0FBF-43DE-B6CF-536197BF971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381000" cy="298733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8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1574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7" descr="Fruits and Nu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44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 Box 8"/>
          <p:cNvSpPr txBox="1">
            <a:spLocks noChangeArrowheads="1"/>
          </p:cNvSpPr>
          <p:nvPr/>
        </p:nvSpPr>
        <p:spPr bwMode="auto">
          <a:xfrm>
            <a:off x="457200" y="457200"/>
            <a:ext cx="9144000" cy="2554545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/>
              <a:t>Is it possible to teach that the yearly feast days were abolished by the words: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“</a:t>
            </a:r>
            <a:r>
              <a:rPr lang="en-US" sz="3200" dirty="0"/>
              <a:t>Let no man therefore judge you”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and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at the 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same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moment try to hold fast 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/>
            </a:r>
            <a:b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</a:b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to the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</a:rPr>
              <a:t>food laws and the weekly Sabbath?</a:t>
            </a:r>
            <a:endParaRPr lang="en-US" sz="3200" b="1" u="sng" dirty="0">
              <a:ln>
                <a:solidFill>
                  <a:srgbClr val="002060"/>
                </a:solidFill>
              </a:ln>
              <a:solidFill>
                <a:srgbClr val="66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032C7A-9287-41EB-A0A4-C4B61EC885FD}"/>
              </a:ext>
            </a:extLst>
          </p:cNvPr>
          <p:cNvSpPr txBox="1"/>
          <p:nvPr/>
        </p:nvSpPr>
        <p:spPr>
          <a:xfrm>
            <a:off x="723900" y="4191000"/>
            <a:ext cx="10744200" cy="1938992"/>
          </a:xfrm>
          <a:prstGeom prst="rect">
            <a:avLst/>
          </a:prstGeom>
          <a:solidFill>
            <a:srgbClr val="3333FF">
              <a:alpha val="63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Does that make sense?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Something does not fit!  Again, either all is abolished,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or nothing is.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 </a:t>
            </a:r>
            <a:r>
              <a:rPr kumimoji="0" lang="en-US" sz="4000" b="1" i="0" u="sng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cannot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pick and choose!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132CD7-E51E-4F88-9439-6462229568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80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78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http://nextchapternewlife.com/wp-content/uploads/2012/11/steps-to-cloud-succes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8007" y="3239390"/>
            <a:ext cx="4466086" cy="334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95400" y="446316"/>
            <a:ext cx="6833089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Let’s  go  one  step  further!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29867" y="1376919"/>
            <a:ext cx="4191000" cy="175418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600" b="1" dirty="0"/>
              <a:t>What was really nailed to the cross?</a:t>
            </a:r>
          </a:p>
        </p:txBody>
      </p:sp>
      <p:pic>
        <p:nvPicPr>
          <p:cNvPr id="61030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3617" y="1259149"/>
            <a:ext cx="3257961" cy="21698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eviemcrae.com/wp-content/uploads/2012/04/iStock_000018804603XSmall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9519" y="703868"/>
            <a:ext cx="2312003" cy="253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8C6672-7D08-4DEB-BF58-28332F2D1EF2}"/>
              </a:ext>
            </a:extLst>
          </p:cNvPr>
          <p:cNvSpPr txBox="1"/>
          <p:nvPr/>
        </p:nvSpPr>
        <p:spPr>
          <a:xfrm>
            <a:off x="609600" y="369350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Let’s look at Colossians </a:t>
            </a:r>
            <a:r>
              <a:rPr lang="en-US" sz="3200" dirty="0" smtClean="0"/>
              <a:t>2:14: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16AAD3-6BA8-4A57-9E65-DDE98CD4B50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21" y="4459061"/>
            <a:ext cx="7122692" cy="1865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7CF797-4BB0-434F-A3A2-06FED196195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582400" y="63255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81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62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0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0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03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0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s://encrypted-tbn3.gstatic.com/images?q=tbn:ANd9GcRssZ0T0FMAbkkDymBKkwggkWSljJezg7OK6eliSVqY0HmPjKwo4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3263008"/>
            <a:ext cx="4114800" cy="300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1" name="Picture 4" descr="http://www.dreamstime.com/ten-commandments-tablets-thumb554882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3302" y="3342484"/>
            <a:ext cx="3521881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2" name="TextBox 1"/>
          <p:cNvSpPr txBox="1">
            <a:spLocks noChangeArrowheads="1"/>
          </p:cNvSpPr>
          <p:nvPr/>
        </p:nvSpPr>
        <p:spPr bwMode="auto">
          <a:xfrm>
            <a:off x="381000" y="479425"/>
            <a:ext cx="11506200" cy="255454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dirty="0"/>
              <a:t>The entire Christian world seems in agreement that </a:t>
            </a:r>
            <a:r>
              <a:rPr lang="en-US" sz="3200" dirty="0" smtClean="0"/>
              <a:t>Col </a:t>
            </a:r>
            <a:r>
              <a:rPr lang="en-US" sz="3200" dirty="0"/>
              <a:t>2:14 must talk about </a:t>
            </a:r>
            <a:r>
              <a:rPr lang="en-US" sz="3200" b="1" dirty="0"/>
              <a:t>the law </a:t>
            </a:r>
            <a:r>
              <a:rPr lang="en-US" sz="3200" dirty="0"/>
              <a:t>that was nailed to His cross. </a:t>
            </a:r>
            <a:endParaRPr lang="en-US" sz="3200" dirty="0" smtClean="0"/>
          </a:p>
          <a:p>
            <a:r>
              <a:rPr lang="en-US" sz="3200" dirty="0" smtClean="0"/>
              <a:t>Some </a:t>
            </a:r>
            <a:r>
              <a:rPr lang="en-US" sz="3200" dirty="0"/>
              <a:t>believe the Torah was abolished and some even believe the same about the 10 Commandments, or … at least that ONE of the 10 Commands is no longer valid.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601869-187F-430A-A389-C8879B8BD0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82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21245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://www.biblestudyshop.co.uk/WebRoot/Store3/Shops/es140061/4F8E/AF44/EB6A/AB7C/7865/0A0F/1117/F7CC/The_Moral__Ceremonial_Law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981200"/>
            <a:ext cx="40481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1" y="533401"/>
            <a:ext cx="11125198" cy="13234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h="25400" prst="softRound"/>
            </a:sp3d>
          </a:bodyPr>
          <a:lstStyle/>
          <a:p>
            <a:pPr>
              <a:defRPr/>
            </a:pPr>
            <a:r>
              <a:rPr lang="en-US" sz="4000" b="1" dirty="0">
                <a:ln>
                  <a:solidFill>
                    <a:srgbClr val="002060"/>
                  </a:solidFill>
                </a:ln>
                <a:latin typeface="Cooper Black" pitchFamily="18" charset="0"/>
              </a:rPr>
              <a:t>Some try to divide the law into two </a:t>
            </a:r>
            <a:r>
              <a:rPr lang="en-US" sz="4000" b="1" dirty="0" smtClean="0">
                <a:ln>
                  <a:solidFill>
                    <a:srgbClr val="002060"/>
                  </a:solidFill>
                </a:ln>
                <a:latin typeface="Cooper Black" pitchFamily="18" charset="0"/>
              </a:rPr>
              <a:t>parts: </a:t>
            </a:r>
            <a:r>
              <a:rPr lang="en-US" sz="4000" b="1" dirty="0">
                <a:ln>
                  <a:solidFill>
                    <a:srgbClr val="002060"/>
                  </a:solidFill>
                </a:ln>
                <a:latin typeface="Cooper Black" pitchFamily="18" charset="0"/>
              </a:rPr>
              <a:t/>
            </a:r>
            <a:br>
              <a:rPr lang="en-US" sz="4000" b="1" dirty="0">
                <a:ln>
                  <a:solidFill>
                    <a:srgbClr val="002060"/>
                  </a:solidFill>
                </a:ln>
                <a:latin typeface="Cooper Black" pitchFamily="18" charset="0"/>
              </a:rPr>
            </a:br>
            <a:r>
              <a:rPr lang="en-US" sz="4000" b="1" dirty="0">
                <a:ln>
                  <a:solidFill>
                    <a:srgbClr val="002060"/>
                  </a:solidFill>
                </a:ln>
                <a:latin typeface="Cooper Black" pitchFamily="18" charset="0"/>
              </a:rPr>
              <a:t>the Moral Law and the Ceremonial Law.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9663" y="2743200"/>
            <a:ext cx="4495801" cy="28623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However, the words </a:t>
            </a:r>
            <a:r>
              <a:rPr lang="en-US" sz="3600" b="1" dirty="0">
                <a:solidFill>
                  <a:schemeClr val="tx1"/>
                </a:solidFill>
              </a:rPr>
              <a:t>“Moral Law” </a:t>
            </a:r>
            <a:r>
              <a:rPr lang="en-US" sz="3600" dirty="0">
                <a:solidFill>
                  <a:schemeClr val="tx1"/>
                </a:solidFill>
              </a:rPr>
              <a:t>or </a:t>
            </a:r>
            <a:r>
              <a:rPr lang="en-US" sz="3600" b="1" dirty="0">
                <a:solidFill>
                  <a:schemeClr val="tx1"/>
                </a:solidFill>
              </a:rPr>
              <a:t>“Ceremonial Law” </a:t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do not appear in Scripture!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27BD27-8EAD-4276-B9E2-BB57611DF5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83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44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47800" y="381000"/>
            <a:ext cx="9524999" cy="10772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b="1" dirty="0">
                <a:solidFill>
                  <a:srgbClr val="FFFF00"/>
                </a:solidFill>
              </a:rPr>
              <a:t>How do we get the idea that Colossians 2:14 is nailing the law (</a:t>
            </a:r>
            <a:r>
              <a:rPr lang="en-US" sz="3200" b="1" dirty="0">
                <a:solidFill>
                  <a:srgbClr val="66FFFF"/>
                </a:solidFill>
              </a:rPr>
              <a:t>Torah</a:t>
            </a:r>
            <a:r>
              <a:rPr lang="en-US" sz="3200" b="1" dirty="0">
                <a:solidFill>
                  <a:srgbClr val="FFFF00"/>
                </a:solidFill>
              </a:rPr>
              <a:t>) to the cross?</a:t>
            </a:r>
          </a:p>
        </p:txBody>
      </p:sp>
      <p:sp>
        <p:nvSpPr>
          <p:cNvPr id="147460" name="TextBox 3"/>
          <p:cNvSpPr txBox="1">
            <a:spLocks noChangeArrowheads="1"/>
          </p:cNvSpPr>
          <p:nvPr/>
        </p:nvSpPr>
        <p:spPr bwMode="auto">
          <a:xfrm>
            <a:off x="1051650" y="1725073"/>
            <a:ext cx="8016149" cy="4524315"/>
          </a:xfrm>
          <a:prstGeom prst="rect">
            <a:avLst/>
          </a:prstGeom>
          <a:solidFill>
            <a:schemeClr val="accent2">
              <a:alpha val="54000"/>
            </a:schemeClr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dirty="0">
                <a:solidFill>
                  <a:srgbClr val="FFFFFF"/>
                </a:solidFill>
              </a:rPr>
              <a:t>Many believe Moses wrote the law on paper, in a book, and placed it in the side of the Ark (</a:t>
            </a:r>
            <a:r>
              <a:rPr lang="en-US" sz="3200" dirty="0">
                <a:solidFill>
                  <a:srgbClr val="FFC000"/>
                </a:solidFill>
              </a:rPr>
              <a:t>which is true for one of the books</a:t>
            </a:r>
            <a:r>
              <a:rPr lang="en-US" sz="3200" dirty="0">
                <a:solidFill>
                  <a:srgbClr val="FFFFFF"/>
                </a:solidFill>
              </a:rPr>
              <a:t>)!  Next, they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</a:rPr>
              <a:t>assume </a:t>
            </a:r>
            <a:r>
              <a:rPr lang="en-US" sz="3200" dirty="0">
                <a:solidFill>
                  <a:srgbClr val="FFFFFF"/>
                </a:solidFill>
              </a:rPr>
              <a:t>that “book of laws” most certainly included the feasts and festivals that were connected to many “ceremonies” like the sacrificial laws.  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C000"/>
                </a:solidFill>
              </a:rPr>
              <a:t>All laws connected to ceremonies were simply abolished at the tree (cross).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81000" y="152400"/>
            <a:ext cx="11430000" cy="647700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55B0A0D-191A-4840-A2E3-3BA4E2049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2500C-049A-4B0F-87B4-074DF63D3093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37A348-4864-4E97-A8EC-2044D2A6A0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84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47458" name="Picture 2" descr="http://www.grammarglitchcentral.com/wp-content/uploads/2011/03/question-fac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9200" y="2406304"/>
            <a:ext cx="2724150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69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7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4" descr="ten-commandment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0912" y="533400"/>
            <a:ext cx="3824288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WordArt 5"/>
          <p:cNvSpPr>
            <a:spLocks noChangeArrowheads="1" noChangeShapeType="1" noTextEdit="1"/>
          </p:cNvSpPr>
          <p:nvPr/>
        </p:nvSpPr>
        <p:spPr bwMode="auto">
          <a:xfrm>
            <a:off x="765248" y="609600"/>
            <a:ext cx="6297058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In other words:</a:t>
            </a:r>
          </a:p>
          <a:p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they have some </a:t>
            </a:r>
            <a:b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</a:b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important facts</a:t>
            </a:r>
            <a:b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</a:b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totally mixed up!</a:t>
            </a:r>
          </a:p>
        </p:txBody>
      </p:sp>
      <p:sp>
        <p:nvSpPr>
          <p:cNvPr id="148484" name="Text Box 6"/>
          <p:cNvSpPr txBox="1">
            <a:spLocks noChangeArrowheads="1"/>
          </p:cNvSpPr>
          <p:nvPr/>
        </p:nvSpPr>
        <p:spPr bwMode="auto">
          <a:xfrm>
            <a:off x="2743200" y="5257801"/>
            <a:ext cx="693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8485" name="Text Box 8"/>
          <p:cNvSpPr txBox="1">
            <a:spLocks noChangeArrowheads="1"/>
          </p:cNvSpPr>
          <p:nvPr/>
        </p:nvSpPr>
        <p:spPr bwMode="auto">
          <a:xfrm>
            <a:off x="777948" y="3581400"/>
            <a:ext cx="10652052" cy="255454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 marL="342900" indent="-3429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spcBef>
                <a:spcPct val="20000"/>
              </a:spcBef>
              <a:buClr>
                <a:srgbClr val="BBE0E3"/>
              </a:buClr>
              <a:buSzPct val="70000"/>
              <a:buFont typeface="Wingdings" pitchFamily="2" charset="2"/>
              <a:buNone/>
            </a:pPr>
            <a:r>
              <a:rPr lang="en-US" sz="3200" b="1" dirty="0">
                <a:solidFill>
                  <a:srgbClr val="0000FF"/>
                </a:solidFill>
                <a:latin typeface="Arial" charset="0"/>
                <a:ea typeface="ＭＳ Ｐゴシック" pitchFamily="34" charset="-128"/>
              </a:rPr>
              <a:t>It is the Moral Law that was first written in the everlasting Book of the Covenant that includes the Feasts &amp; Festivals.  Yahuah then engraved those same words onto tablets of Stone – </a:t>
            </a:r>
            <a:r>
              <a:rPr lang="en-US" sz="3200" b="1" dirty="0" smtClean="0">
                <a:solidFill>
                  <a:srgbClr val="0000FF"/>
                </a:solidFill>
                <a:latin typeface="Arial" charset="0"/>
                <a:ea typeface="ＭＳ Ｐゴシック" pitchFamily="34" charset="-128"/>
              </a:rPr>
              <a:t>insuring </a:t>
            </a:r>
            <a:r>
              <a:rPr lang="en-US" sz="3200" b="1" dirty="0">
                <a:solidFill>
                  <a:srgbClr val="0000FF"/>
                </a:solidFill>
                <a:latin typeface="Arial" charset="0"/>
                <a:ea typeface="ＭＳ Ｐゴシック" pitchFamily="34" charset="-128"/>
              </a:rPr>
              <a:t>they would be permanent and everlasting!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304800"/>
            <a:ext cx="11353800" cy="6172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200E9C-7408-4692-B43D-7058AC7860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85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9792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WordArt 3"/>
          <p:cNvSpPr>
            <a:spLocks noChangeArrowheads="1" noChangeShapeType="1" noTextEdit="1"/>
          </p:cNvSpPr>
          <p:nvPr/>
        </p:nvSpPr>
        <p:spPr bwMode="auto">
          <a:xfrm>
            <a:off x="749912" y="836972"/>
            <a:ext cx="789290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 On the other hand: </a:t>
            </a:r>
          </a:p>
        </p:txBody>
      </p:sp>
      <p:sp>
        <p:nvSpPr>
          <p:cNvPr id="149507" name="Text Box 4"/>
          <p:cNvSpPr txBox="1">
            <a:spLocks noChangeArrowheads="1"/>
          </p:cNvSpPr>
          <p:nvPr/>
        </p:nvSpPr>
        <p:spPr bwMode="auto">
          <a:xfrm>
            <a:off x="2895600" y="5348390"/>
            <a:ext cx="693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717255" y="2248003"/>
            <a:ext cx="6674588" cy="34778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h="25400" prst="softRound"/>
            </a:sp3d>
          </a:bodyPr>
          <a:lstStyle>
            <a:lvl1pPr marL="342900" indent="-3429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spcBef>
                <a:spcPct val="20000"/>
              </a:spcBef>
              <a:buClr>
                <a:srgbClr val="BBE0E3"/>
              </a:buClr>
              <a:buSzPct val="70000"/>
              <a:buFont typeface="Wingdings" pitchFamily="2" charset="2"/>
              <a:buNone/>
            </a:pPr>
            <a:r>
              <a:rPr lang="en-US" sz="4400" b="1" u="sng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The Ceremonial Law </a:t>
            </a: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was only written on paper and called </a:t>
            </a:r>
            <a:b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</a:b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The Book of the Law.  </a:t>
            </a:r>
            <a:b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</a:br>
            <a:r>
              <a:rPr lang="en-US" sz="44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It was only temporary!</a:t>
            </a:r>
          </a:p>
        </p:txBody>
      </p:sp>
      <p:pic>
        <p:nvPicPr>
          <p:cNvPr id="149509" name="Picture 6" descr="ANd9GcS4iIPS_zTmsn7e3aAbfYw5nUx5jnhmd3sa2KL948FDm5hOBjUs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1799265"/>
            <a:ext cx="3453016" cy="32594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381000"/>
            <a:ext cx="11430000" cy="6096000"/>
          </a:xfrm>
          <a:prstGeom prst="rect">
            <a:avLst/>
          </a:prstGeom>
          <a:noFill/>
          <a:ln w="76200">
            <a:solidFill>
              <a:srgbClr val="33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971FD8-33C8-451D-BF0C-BD2B485751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86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0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436561"/>
            <a:ext cx="10820400" cy="4973639"/>
          </a:xfrm>
        </p:spPr>
        <p:txBody>
          <a:bodyPr/>
          <a:lstStyle/>
          <a:p>
            <a:r>
              <a:rPr lang="en-US" sz="3600" dirty="0"/>
              <a:t>Some Sabbath keepers claim, that since the </a:t>
            </a:r>
            <a:br>
              <a:rPr lang="en-US" sz="3600" dirty="0"/>
            </a:br>
            <a:r>
              <a:rPr lang="en-US" sz="3600" dirty="0"/>
              <a:t>10 Commandments (or Moral Law written on stone), cannot be nailed to the cross, </a:t>
            </a:r>
          </a:p>
          <a:p>
            <a:r>
              <a:rPr lang="en-US" sz="3600" dirty="0"/>
              <a:t>It must be the ceremonial laws, written in a book, that are nailed to the cross.</a:t>
            </a:r>
          </a:p>
          <a:p>
            <a:r>
              <a:rPr lang="en-US" sz="3600" dirty="0"/>
              <a:t>Their reasoning is:  this saves the Seventh-day Sabbath (which is part of the 10 Commandments) from being done away with.</a:t>
            </a:r>
          </a:p>
        </p:txBody>
      </p:sp>
      <p:sp>
        <p:nvSpPr>
          <p:cNvPr id="493571" name="WordArt 3"/>
          <p:cNvSpPr>
            <a:spLocks noChangeArrowheads="1" noChangeShapeType="1" noTextEdit="1"/>
          </p:cNvSpPr>
          <p:nvPr/>
        </p:nvSpPr>
        <p:spPr bwMode="auto">
          <a:xfrm>
            <a:off x="1038949" y="5206481"/>
            <a:ext cx="10378349" cy="10057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p3d extrusionH="57150">
              <a:bevelT w="82550" h="38100" prst="coolSlant"/>
            </a:sp3d>
          </a:bodyPr>
          <a:lstStyle/>
          <a:p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 Is that reasoning correct even though </a:t>
            </a:r>
            <a:b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</a:b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some of the information is correct? 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228600"/>
            <a:ext cx="11353800" cy="64008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FAC88D-743C-4072-8CF7-B01993572C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0" tIns="0" rIns="0" bIns="0" anchor="b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tx2">
                    <a:shade val="50000"/>
                  </a:schemeClr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87</a:t>
            </a:fld>
            <a:endParaRPr lang="en-US" sz="1200" dirty="0">
              <a:solidFill>
                <a:srgbClr val="FFFF00"/>
              </a:solidFill>
            </a:endParaRPr>
          </a:p>
          <a:p>
            <a:pPr algn="ctr">
              <a:defRPr/>
            </a:pPr>
            <a:endParaRPr lang="en-US" sz="4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351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3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3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3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3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3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3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10210800" cy="762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p3d extrusionH="57150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/>
              <a:t>The problem with this theory is:</a:t>
            </a:r>
          </a:p>
        </p:txBody>
      </p:sp>
      <p:sp>
        <p:nvSpPr>
          <p:cNvPr id="49664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660727"/>
            <a:ext cx="9677400" cy="3814763"/>
          </a:xfrm>
        </p:spPr>
        <p:txBody>
          <a:bodyPr/>
          <a:lstStyle/>
          <a:p>
            <a:r>
              <a:rPr lang="en-US" sz="3600" dirty="0"/>
              <a:t>the grammar is ignored</a:t>
            </a:r>
          </a:p>
          <a:p>
            <a:r>
              <a:rPr lang="en-US" sz="3600" dirty="0"/>
              <a:t>the linguistics is ignored</a:t>
            </a:r>
          </a:p>
          <a:p>
            <a:r>
              <a:rPr lang="en-US" sz="3600" dirty="0"/>
              <a:t>the context is ignored</a:t>
            </a:r>
          </a:p>
          <a:p>
            <a:r>
              <a:rPr lang="en-US" sz="3600" dirty="0"/>
              <a:t>the Greek is ignored</a:t>
            </a:r>
          </a:p>
          <a:p>
            <a:r>
              <a:rPr lang="en-US" sz="3600" dirty="0"/>
              <a:t>the Bible is ignored</a:t>
            </a:r>
          </a:p>
          <a:p>
            <a:r>
              <a:rPr lang="en-US" sz="3600" dirty="0"/>
              <a:t>All in the favor of a theological assumption!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228600"/>
            <a:ext cx="11430000" cy="63246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B89879-7B5A-4DE5-8827-2EF35DF17E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0" tIns="0" rIns="0" bIns="0" anchor="b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tx2">
                    <a:shade val="50000"/>
                  </a:schemeClr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88</a:t>
            </a:fld>
            <a:endParaRPr lang="en-US" sz="1200" dirty="0">
              <a:solidFill>
                <a:srgbClr val="FFFF00"/>
              </a:solidFill>
            </a:endParaRPr>
          </a:p>
          <a:p>
            <a:pPr algn="ctr">
              <a:defRPr/>
            </a:pPr>
            <a:endParaRPr lang="en-US" sz="4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252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6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6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6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6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6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6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6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6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96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6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6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6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6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6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6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9906000" cy="13716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  <a:sp3d extrusionH="57150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900" b="1" dirty="0">
                <a:ln>
                  <a:solidFill>
                    <a:srgbClr val="002060"/>
                  </a:solidFill>
                </a:ln>
              </a:rPr>
              <a:t>What are the consequences of </a:t>
            </a:r>
            <a:br>
              <a:rPr lang="en-US" sz="4900" b="1" dirty="0">
                <a:ln>
                  <a:solidFill>
                    <a:srgbClr val="002060"/>
                  </a:solidFill>
                </a:ln>
              </a:rPr>
            </a:br>
            <a:r>
              <a:rPr lang="en-US" sz="4900" b="1" dirty="0">
                <a:ln>
                  <a:solidFill>
                    <a:srgbClr val="002060"/>
                  </a:solidFill>
                </a:ln>
              </a:rPr>
              <a:t>this kind of reasoning?</a:t>
            </a:r>
            <a:endParaRPr lang="en-US" b="1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497667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828800"/>
            <a:ext cx="10134600" cy="419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/>
              <a:t>These theological assumptions blind many from the reality of the linguistics and the literal meaning of this text. </a:t>
            </a:r>
          </a:p>
          <a:p>
            <a:pPr>
              <a:lnSpc>
                <a:spcPct val="90000"/>
              </a:lnSpc>
            </a:pPr>
            <a:r>
              <a:rPr lang="en-US" sz="3600" dirty="0"/>
              <a:t>Many will not be able to accept the clear letter of Scripture.</a:t>
            </a:r>
          </a:p>
          <a:p>
            <a:pPr>
              <a:lnSpc>
                <a:spcPct val="90000"/>
              </a:lnSpc>
            </a:pPr>
            <a:r>
              <a:rPr lang="en-US" sz="3600" dirty="0"/>
              <a:t>This leads many Sunday keepers to say things </a:t>
            </a:r>
            <a:r>
              <a:rPr lang="en-US" sz="3600" dirty="0" smtClean="0"/>
              <a:t>like: </a:t>
            </a:r>
            <a:r>
              <a:rPr lang="en-US" sz="3600" b="1" dirty="0">
                <a:solidFill>
                  <a:srgbClr val="FFDC79"/>
                </a:solidFill>
              </a:rPr>
              <a:t>“Logic has never been a strong point with Seventh-day Adventists!”   </a:t>
            </a:r>
            <a:r>
              <a:rPr lang="en-US" sz="3600" dirty="0"/>
              <a:t>- </a:t>
            </a:r>
            <a:r>
              <a:rPr lang="en-US" sz="3600" i="1" dirty="0"/>
              <a:t>Bible.ca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304800" y="152400"/>
            <a:ext cx="11353800" cy="64008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80DA4E-1E6D-4516-A105-3E3C95A6BE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0" tIns="0" rIns="0" bIns="0" anchor="b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tx2">
                    <a:shade val="50000"/>
                  </a:schemeClr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89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299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7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7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7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1"/>
          <p:cNvSpPr txBox="1">
            <a:spLocks noChangeArrowheads="1"/>
          </p:cNvSpPr>
          <p:nvPr/>
        </p:nvSpPr>
        <p:spPr bwMode="auto">
          <a:xfrm>
            <a:off x="2552700" y="1572925"/>
            <a:ext cx="7086600" cy="34778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4400" dirty="0"/>
              <a:t>Doesn’t Colossians 2:14-17 clearly state that YHVH’s yearly appointed times </a:t>
            </a:r>
            <a:r>
              <a:rPr lang="en-US" sz="4400" i="1" dirty="0"/>
              <a:t>(feast days) </a:t>
            </a:r>
            <a:r>
              <a:rPr lang="en-US" sz="4400" dirty="0"/>
              <a:t>were abolished at the cross?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D4AB79-7055-4EAA-8A7F-019CA51F0F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381000" cy="298733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/>
              <a:pPr algn="ctr"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  <p:transition spd="slow" advTm="14134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http://www.ebibleteacher.com/sites/default/files/powerpoint-backgrounds/1/roc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extBox 2"/>
          <p:cNvSpPr txBox="1">
            <a:spLocks noChangeArrowheads="1"/>
          </p:cNvSpPr>
          <p:nvPr/>
        </p:nvSpPr>
        <p:spPr bwMode="auto">
          <a:xfrm>
            <a:off x="1600200" y="1600200"/>
            <a:ext cx="9372600" cy="39703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600" b="1" dirty="0">
                <a:solidFill>
                  <a:srgbClr val="993366"/>
                </a:solidFill>
                <a:latin typeface="ST Gothic Hv" pitchFamily="34" charset="0"/>
              </a:rPr>
              <a:t>Everyone needs sound, </a:t>
            </a:r>
            <a:br>
              <a:rPr lang="en-US" sz="3600" b="1" dirty="0">
                <a:solidFill>
                  <a:srgbClr val="993366"/>
                </a:solidFill>
                <a:latin typeface="ST Gothic Hv" pitchFamily="34" charset="0"/>
              </a:rPr>
            </a:br>
            <a:r>
              <a:rPr lang="en-US" sz="3600" b="1" dirty="0">
                <a:solidFill>
                  <a:srgbClr val="993366"/>
                </a:solidFill>
                <a:latin typeface="ST Gothic Hv" pitchFamily="34" charset="0"/>
              </a:rPr>
              <a:t>logical arguments!</a:t>
            </a:r>
          </a:p>
          <a:p>
            <a:r>
              <a:rPr lang="en-US" sz="3600" b="1" dirty="0">
                <a:solidFill>
                  <a:srgbClr val="000000"/>
                </a:solidFill>
                <a:latin typeface="ST Gothic Hv" pitchFamily="34" charset="0"/>
              </a:rPr>
              <a:t>The theological premise for this whole argument rests on the meaning </a:t>
            </a:r>
            <a:br>
              <a:rPr lang="en-US" sz="3600" b="1" dirty="0">
                <a:solidFill>
                  <a:srgbClr val="000000"/>
                </a:solidFill>
                <a:latin typeface="ST Gothic Hv" pitchFamily="34" charset="0"/>
              </a:rPr>
            </a:br>
            <a:r>
              <a:rPr lang="en-US" sz="3600" b="1" dirty="0">
                <a:solidFill>
                  <a:srgbClr val="000000"/>
                </a:solidFill>
                <a:latin typeface="ST Gothic Hv" pitchFamily="34" charset="0"/>
              </a:rPr>
              <a:t>of the phrase </a:t>
            </a:r>
            <a:br>
              <a:rPr lang="en-US" sz="3600" b="1" dirty="0">
                <a:solidFill>
                  <a:srgbClr val="000000"/>
                </a:solidFill>
                <a:latin typeface="ST Gothic Hv" pitchFamily="34" charset="0"/>
              </a:rPr>
            </a:b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ST Gothic Hv" pitchFamily="34" charset="0"/>
              </a:rPr>
              <a:t>“handwriting of ordinances </a:t>
            </a:r>
            <a:b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ST Gothic Hv" pitchFamily="34" charset="0"/>
              </a:rPr>
            </a:b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ST Gothic Hv" pitchFamily="34" charset="0"/>
              </a:rPr>
              <a:t>that was against us.”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95A64B-1CF5-4895-89CB-A313BEB1C7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90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8012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6" name="Rectangle 4"/>
          <p:cNvSpPr>
            <a:spLocks noGrp="1" noChangeArrowheads="1"/>
          </p:cNvSpPr>
          <p:nvPr>
            <p:ph type="title"/>
          </p:nvPr>
        </p:nvSpPr>
        <p:spPr>
          <a:xfrm>
            <a:off x="1879600" y="500282"/>
            <a:ext cx="8509000" cy="8382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b="1" dirty="0"/>
              <a:t>Cheirographon Tois Dogmasin</a:t>
            </a:r>
          </a:p>
        </p:txBody>
      </p:sp>
      <p:sp>
        <p:nvSpPr>
          <p:cNvPr id="305154" name="Rectangle 2"/>
          <p:cNvSpPr>
            <a:spLocks noGrp="1" noChangeArrowheads="1"/>
          </p:cNvSpPr>
          <p:nvPr>
            <p:ph idx="1"/>
          </p:nvPr>
        </p:nvSpPr>
        <p:spPr>
          <a:xfrm>
            <a:off x="1219200" y="1586023"/>
            <a:ext cx="9829800" cy="4587875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66FFFF"/>
                </a:solidFill>
              </a:rPr>
              <a:t>Handwriting of Ordinances</a:t>
            </a:r>
            <a:r>
              <a:rPr lang="en-US" sz="3200" dirty="0"/>
              <a:t> in Greek is “Cheirographon Tois Dogmasin”</a:t>
            </a:r>
          </a:p>
          <a:p>
            <a:pPr eaLnBrk="1" hangingPunct="1">
              <a:defRPr/>
            </a:pPr>
            <a:r>
              <a:rPr lang="en-US" sz="3200" dirty="0"/>
              <a:t>Cheirographon = </a:t>
            </a:r>
            <a:r>
              <a:rPr lang="en-US" sz="3200" b="1" dirty="0">
                <a:solidFill>
                  <a:srgbClr val="66FFFF"/>
                </a:solidFill>
              </a:rPr>
              <a:t>Handwriting</a:t>
            </a:r>
          </a:p>
          <a:p>
            <a:pPr eaLnBrk="1" hangingPunct="1">
              <a:defRPr/>
            </a:pPr>
            <a:r>
              <a:rPr lang="en-US" sz="3200" dirty="0"/>
              <a:t>Dogmasin (Dogma) = </a:t>
            </a:r>
            <a:r>
              <a:rPr lang="en-US" sz="3200" b="1" dirty="0">
                <a:solidFill>
                  <a:srgbClr val="66FFFF"/>
                </a:solidFill>
              </a:rPr>
              <a:t>Ordinances </a:t>
            </a:r>
            <a:r>
              <a:rPr lang="en-US" sz="3200" dirty="0"/>
              <a:t>(KJV)</a:t>
            </a:r>
          </a:p>
          <a:p>
            <a:pPr eaLnBrk="1" hangingPunct="1">
              <a:defRPr/>
            </a:pPr>
            <a:r>
              <a:rPr lang="en-US" sz="3200" dirty="0"/>
              <a:t>Now, we just need to prove that this is referring to what some people call the Ceremonial Law.</a:t>
            </a:r>
          </a:p>
          <a:p>
            <a:pPr eaLnBrk="1" hangingPunct="1">
              <a:defRPr/>
            </a:pPr>
            <a:r>
              <a:rPr lang="en-US" sz="3200" dirty="0"/>
              <a:t>But how do we find a Greek word in the </a:t>
            </a:r>
            <a:br>
              <a:rPr lang="en-US" sz="3200" dirty="0"/>
            </a:br>
            <a:r>
              <a:rPr lang="en-US" sz="3200" dirty="0"/>
              <a:t>Old Testament that is written in Hebrew?</a:t>
            </a:r>
            <a:endParaRPr lang="de-DE" sz="3200" dirty="0"/>
          </a:p>
        </p:txBody>
      </p:sp>
      <p:sp>
        <p:nvSpPr>
          <p:cNvPr id="3" name="Rectangle 2"/>
          <p:cNvSpPr/>
          <p:nvPr/>
        </p:nvSpPr>
        <p:spPr>
          <a:xfrm>
            <a:off x="304800" y="228600"/>
            <a:ext cx="11658600" cy="6477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FC3A66-DC32-4C49-A1BC-034F5A9B42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0" tIns="0" rIns="0" bIns="0" anchor="b"/>
          <a:lstStyle>
            <a:defPPr>
              <a:defRPr lang="en-U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tx2">
                    <a:shade val="50000"/>
                  </a:schemeClr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91</a:t>
            </a:fld>
            <a:endParaRPr lang="en-US" sz="1200" dirty="0">
              <a:solidFill>
                <a:srgbClr val="FFFF00"/>
              </a:solidFill>
            </a:endParaRPr>
          </a:p>
          <a:p>
            <a:pPr algn="ctr">
              <a:defRPr/>
            </a:pPr>
            <a:endParaRPr lang="en-US" sz="5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436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4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9" descr="Bible-Op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2743200"/>
            <a:ext cx="4038600" cy="31288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7699" name="Text Box 10"/>
          <p:cNvSpPr txBox="1">
            <a:spLocks noChangeArrowheads="1"/>
          </p:cNvSpPr>
          <p:nvPr/>
        </p:nvSpPr>
        <p:spPr bwMode="auto">
          <a:xfrm>
            <a:off x="1104900" y="393812"/>
            <a:ext cx="103251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</a:rPr>
              <a:t>No one can biblically prove that </a:t>
            </a:r>
            <a:r>
              <a:rPr lang="en-US" sz="3200" dirty="0">
                <a:solidFill>
                  <a:srgbClr val="FFFF00"/>
                </a:solidFill>
              </a:rPr>
              <a:t>“handwriting of ordinances” </a:t>
            </a:r>
            <a:r>
              <a:rPr lang="en-US" sz="3200" dirty="0">
                <a:solidFill>
                  <a:schemeClr val="bg1"/>
                </a:solidFill>
              </a:rPr>
              <a:t>is referring to the so-called Ceremonial Law.  The word </a:t>
            </a:r>
            <a:r>
              <a:rPr lang="en-US" sz="3200" dirty="0">
                <a:solidFill>
                  <a:srgbClr val="FFFF00"/>
                </a:solidFill>
              </a:rPr>
              <a:t>“</a:t>
            </a:r>
            <a:r>
              <a:rPr lang="en-US" sz="3200" dirty="0" err="1">
                <a:solidFill>
                  <a:srgbClr val="FFFF00"/>
                </a:solidFill>
              </a:rPr>
              <a:t>Dogmasin</a:t>
            </a:r>
            <a:r>
              <a:rPr lang="en-US" sz="3200" dirty="0">
                <a:solidFill>
                  <a:srgbClr val="FFFF00"/>
                </a:solidFill>
              </a:rPr>
              <a:t>,” </a:t>
            </a:r>
            <a:r>
              <a:rPr lang="en-US" sz="3200" dirty="0">
                <a:solidFill>
                  <a:schemeClr val="bg1"/>
                </a:solidFill>
              </a:rPr>
              <a:t>that the KJV translated as </a:t>
            </a:r>
            <a:r>
              <a:rPr lang="en-US" sz="3200" dirty="0">
                <a:solidFill>
                  <a:srgbClr val="FFFF00"/>
                </a:solidFill>
              </a:rPr>
              <a:t>“ordinance” </a:t>
            </a:r>
            <a:r>
              <a:rPr lang="en-US" sz="3200" dirty="0">
                <a:solidFill>
                  <a:schemeClr val="bg1"/>
                </a:solidFill>
              </a:rPr>
              <a:t>cannot be found in the Greek Torah.</a:t>
            </a:r>
          </a:p>
        </p:txBody>
      </p:sp>
      <p:sp>
        <p:nvSpPr>
          <p:cNvPr id="157700" name="Text Box 11"/>
          <p:cNvSpPr txBox="1">
            <a:spLocks noChangeArrowheads="1"/>
          </p:cNvSpPr>
          <p:nvPr/>
        </p:nvSpPr>
        <p:spPr bwMode="auto">
          <a:xfrm>
            <a:off x="1219200" y="2971800"/>
            <a:ext cx="5410200" cy="2554545"/>
          </a:xfrm>
          <a:prstGeom prst="rect">
            <a:avLst/>
          </a:prstGeom>
          <a:solidFill>
            <a:schemeClr val="accent2">
              <a:alpha val="44000"/>
            </a:schemeClr>
          </a:solidFill>
          <a:ln/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</a:rPr>
              <a:t>The Greek Word for Torah (law) is </a:t>
            </a:r>
            <a:r>
              <a:rPr lang="en-US" sz="3200" b="1" dirty="0">
                <a:solidFill>
                  <a:srgbClr val="FFFF00"/>
                </a:solidFill>
              </a:rPr>
              <a:t>“</a:t>
            </a:r>
            <a:r>
              <a:rPr lang="en-US" sz="3200" b="1" dirty="0" err="1">
                <a:solidFill>
                  <a:srgbClr val="FFFF00"/>
                </a:solidFill>
              </a:rPr>
              <a:t>Nomos</a:t>
            </a:r>
            <a:r>
              <a:rPr lang="en-US" sz="3200" b="1" dirty="0">
                <a:solidFill>
                  <a:srgbClr val="FFFF00"/>
                </a:solidFill>
              </a:rPr>
              <a:t>.”  </a:t>
            </a:r>
            <a:r>
              <a:rPr lang="en-US" sz="3200" b="1" dirty="0">
                <a:solidFill>
                  <a:schemeClr val="bg1"/>
                </a:solidFill>
              </a:rPr>
              <a:t>This word </a:t>
            </a:r>
            <a:r>
              <a:rPr lang="en-US" sz="3200" b="1" dirty="0">
                <a:solidFill>
                  <a:srgbClr val="FFFF00"/>
                </a:solidFill>
              </a:rPr>
              <a:t>“</a:t>
            </a:r>
            <a:r>
              <a:rPr lang="en-US" sz="3200" b="1" dirty="0" err="1">
                <a:solidFill>
                  <a:srgbClr val="FFFF00"/>
                </a:solidFill>
              </a:rPr>
              <a:t>Nomos</a:t>
            </a:r>
            <a:r>
              <a:rPr lang="en-US" sz="3200" b="1" dirty="0">
                <a:solidFill>
                  <a:srgbClr val="FFFF00"/>
                </a:solidFill>
              </a:rPr>
              <a:t>” </a:t>
            </a:r>
            <a:r>
              <a:rPr lang="en-US" sz="3200" b="1" dirty="0">
                <a:solidFill>
                  <a:schemeClr val="bg1"/>
                </a:solidFill>
              </a:rPr>
              <a:t>appears 197 times in the New Testament.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57200" y="228600"/>
            <a:ext cx="11353800" cy="640080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BBFA915-838D-405B-8A50-6BE4F7A01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FA974-55ED-4C87-8D7B-0748A60CDD37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0F62DD-3D44-4E0F-8D3E-1893E02CB7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92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299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Text Box 10"/>
          <p:cNvSpPr txBox="1">
            <a:spLocks noChangeArrowheads="1"/>
          </p:cNvSpPr>
          <p:nvPr/>
        </p:nvSpPr>
        <p:spPr bwMode="auto">
          <a:xfrm>
            <a:off x="762000" y="432990"/>
            <a:ext cx="103632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</a:rPr>
              <a:t>... Interestingly enough, the word “</a:t>
            </a:r>
            <a:r>
              <a:rPr lang="en-US" sz="3200" dirty="0">
                <a:solidFill>
                  <a:srgbClr val="FFFF00"/>
                </a:solidFill>
              </a:rPr>
              <a:t>Nomos</a:t>
            </a:r>
            <a:r>
              <a:rPr lang="en-US" sz="3200" dirty="0">
                <a:solidFill>
                  <a:schemeClr val="bg1"/>
                </a:solidFill>
              </a:rPr>
              <a:t>” </a:t>
            </a:r>
            <a:r>
              <a:rPr lang="en-US" sz="3200" b="1" u="sng" dirty="0">
                <a:solidFill>
                  <a:srgbClr val="FFC000"/>
                </a:solidFill>
              </a:rPr>
              <a:t>does NOT a</a:t>
            </a:r>
            <a:r>
              <a:rPr lang="en-US" sz="3200" b="1" dirty="0">
                <a:solidFill>
                  <a:srgbClr val="FFC000"/>
                </a:solidFill>
              </a:rPr>
              <a:t>pp</a:t>
            </a:r>
            <a:r>
              <a:rPr lang="en-US" sz="3200" b="1" u="sng" dirty="0">
                <a:solidFill>
                  <a:srgbClr val="FFC000"/>
                </a:solidFill>
              </a:rPr>
              <a:t>ear even once in the book of Colossians</a:t>
            </a:r>
            <a:r>
              <a:rPr lang="en-US" sz="3200" dirty="0">
                <a:solidFill>
                  <a:srgbClr val="FFC000"/>
                </a:solidFill>
              </a:rPr>
              <a:t>. </a:t>
            </a:r>
            <a:br>
              <a:rPr lang="en-US" sz="3200" dirty="0">
                <a:solidFill>
                  <a:srgbClr val="FFC000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That means that the word “</a:t>
            </a:r>
            <a:r>
              <a:rPr lang="en-US" sz="3200" dirty="0" err="1">
                <a:solidFill>
                  <a:srgbClr val="FFFF00"/>
                </a:solidFill>
              </a:rPr>
              <a:t>Dogmasin</a:t>
            </a:r>
            <a:r>
              <a:rPr lang="en-US" sz="3200" dirty="0">
                <a:solidFill>
                  <a:schemeClr val="bg1"/>
                </a:solidFill>
              </a:rPr>
              <a:t>” refers to NEITHER the </a:t>
            </a:r>
            <a:r>
              <a:rPr lang="en-US" sz="3200" b="1" dirty="0">
                <a:solidFill>
                  <a:srgbClr val="00B0F0"/>
                </a:solidFill>
              </a:rPr>
              <a:t>Moral Law </a:t>
            </a:r>
            <a:r>
              <a:rPr lang="en-US" sz="3200" dirty="0">
                <a:solidFill>
                  <a:schemeClr val="bg1"/>
                </a:solidFill>
              </a:rPr>
              <a:t>nor to a </a:t>
            </a:r>
            <a:r>
              <a:rPr lang="en-US" sz="3200" b="1" dirty="0">
                <a:solidFill>
                  <a:srgbClr val="FFC000"/>
                </a:solidFill>
              </a:rPr>
              <a:t>Ceremonial Law. </a:t>
            </a:r>
          </a:p>
        </p:txBody>
      </p:sp>
      <p:sp>
        <p:nvSpPr>
          <p:cNvPr id="157700" name="Text Box 11"/>
          <p:cNvSpPr txBox="1">
            <a:spLocks noChangeArrowheads="1"/>
          </p:cNvSpPr>
          <p:nvPr/>
        </p:nvSpPr>
        <p:spPr bwMode="auto">
          <a:xfrm>
            <a:off x="762000" y="3241543"/>
            <a:ext cx="4657104" cy="31085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C000"/>
                </a:solidFill>
              </a:rPr>
              <a:t>Paul wouldn’t just invent random words for the law.  </a:t>
            </a:r>
            <a:r>
              <a:rPr lang="en-US" sz="2800" b="1" dirty="0">
                <a:solidFill>
                  <a:srgbClr val="66FFFF"/>
                </a:solidFill>
              </a:rPr>
              <a:t>If he’s talking about a law found in the Torah, he would use the terms for that law as found in the Torah.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28600" y="228600"/>
            <a:ext cx="11506200" cy="6424144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990C74F-79B1-442B-8F68-81CC7C4DD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FA974-55ED-4C87-8D7B-0748A60CDD37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A3EF69-E31B-4902-B797-F578F187BA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099" y="3657600"/>
            <a:ext cx="5081317" cy="198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78103B-C7A6-41B7-9053-844037F246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 bwMode="auto"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93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710451"/>
      </p:ext>
    </p:extLst>
  </p:cSld>
  <p:clrMapOvr>
    <a:masterClrMapping/>
  </p:clrMapOvr>
  <p:transition spd="slow" advTm="32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93570" y="533400"/>
            <a:ext cx="8709660" cy="9906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b="1" dirty="0"/>
              <a:t>Handwriting = Cheirographon</a:t>
            </a:r>
          </a:p>
        </p:txBody>
      </p:sp>
      <p:pic>
        <p:nvPicPr>
          <p:cNvPr id="160771" name="Picture 3" descr="cheirograhon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9800" y="1845502"/>
            <a:ext cx="8077200" cy="4560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053887-4FA5-4E9E-ADE8-2A2C0329AA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5062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94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14FABE-4F5F-4996-AF5D-DF4ACCB7F48E}"/>
              </a:ext>
            </a:extLst>
          </p:cNvPr>
          <p:cNvSpPr txBox="1"/>
          <p:nvPr/>
        </p:nvSpPr>
        <p:spPr>
          <a:xfrm rot="16200000">
            <a:off x="-2023761" y="3136612"/>
            <a:ext cx="5486401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200" dirty="0"/>
              <a:t>STRONG’S  LEXICON G5498</a:t>
            </a:r>
          </a:p>
        </p:txBody>
      </p:sp>
    </p:spTree>
  </p:cSld>
  <p:clrMapOvr>
    <a:masterClrMapping/>
  </p:clrMapOvr>
  <p:transition spd="slow" advTm="30425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457200"/>
            <a:ext cx="8058150" cy="105156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b="1" dirty="0"/>
              <a:t>Handwriting = Cheirographon</a:t>
            </a:r>
          </a:p>
        </p:txBody>
      </p:sp>
      <p:pic>
        <p:nvPicPr>
          <p:cNvPr id="161795" name="Picture 3" descr="cheirograhon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6400" y="1828801"/>
            <a:ext cx="8610600" cy="4289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A398C2-3981-44D1-BE7B-D6F24E6719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5062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95</a:t>
            </a:fld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038600" y="5410200"/>
            <a:ext cx="2895600" cy="0"/>
          </a:xfrm>
          <a:prstGeom prst="line">
            <a:avLst/>
          </a:prstGeom>
          <a:ln w="41275">
            <a:solidFill>
              <a:srgbClr val="FF0000"/>
            </a:solidFill>
            <a:headEnd type="oval"/>
            <a:tailEnd type="oval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81200" y="5727700"/>
            <a:ext cx="8001000" cy="0"/>
          </a:xfrm>
          <a:prstGeom prst="line">
            <a:avLst/>
          </a:prstGeom>
          <a:ln w="41275">
            <a:solidFill>
              <a:srgbClr val="FF0000"/>
            </a:solidFill>
            <a:headEnd type="oval"/>
            <a:tailEnd type="oval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81200" y="6045200"/>
            <a:ext cx="7315200" cy="0"/>
          </a:xfrm>
          <a:prstGeom prst="line">
            <a:avLst/>
          </a:prstGeom>
          <a:ln w="41275">
            <a:solidFill>
              <a:srgbClr val="FF0000"/>
            </a:solidFill>
            <a:headEnd type="oval"/>
            <a:tailEnd type="oval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848600" y="3200400"/>
            <a:ext cx="2133600" cy="0"/>
          </a:xfrm>
          <a:prstGeom prst="line">
            <a:avLst/>
          </a:prstGeom>
          <a:ln w="41275">
            <a:solidFill>
              <a:srgbClr val="00B050"/>
            </a:solidFill>
            <a:headEnd type="oval"/>
            <a:tailEnd type="oval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03302" y="3505200"/>
            <a:ext cx="5364298" cy="0"/>
          </a:xfrm>
          <a:prstGeom prst="line">
            <a:avLst/>
          </a:prstGeom>
          <a:ln w="41275">
            <a:solidFill>
              <a:srgbClr val="00B050"/>
            </a:solidFill>
            <a:headEnd type="oval"/>
            <a:tailEnd type="oval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F5F3F0-C926-415E-AD42-EB1F9FAAD2BB}"/>
              </a:ext>
            </a:extLst>
          </p:cNvPr>
          <p:cNvSpPr txBox="1"/>
          <p:nvPr/>
        </p:nvSpPr>
        <p:spPr>
          <a:xfrm rot="16200000">
            <a:off x="-1516045" y="3227458"/>
            <a:ext cx="4572001" cy="707886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4000" dirty="0"/>
              <a:t>Thayer’s Lexicon </a:t>
            </a:r>
          </a:p>
        </p:txBody>
      </p:sp>
    </p:spTree>
  </p:cSld>
  <p:clrMapOvr>
    <a:masterClrMapping/>
  </p:clrMapOvr>
  <p:transition spd="slow" advTm="39674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47800" y="381000"/>
            <a:ext cx="9448800" cy="86836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eaLnBrk="1" hangingPunct="1">
              <a:defRPr/>
            </a:pPr>
            <a:r>
              <a:rPr lang="en-US" dirty="0"/>
              <a:t>Where did this word come from?</a:t>
            </a:r>
          </a:p>
        </p:txBody>
      </p:sp>
      <p:pic>
        <p:nvPicPr>
          <p:cNvPr id="162819" name="Picture 3" descr="spike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2879" y="1635181"/>
            <a:ext cx="4343400" cy="45570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58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867400" y="1773215"/>
            <a:ext cx="5181599" cy="428094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3d extrusionH="57150">
              <a:bevelT w="38100" h="38100"/>
            </a:sp3d>
          </a:bodyPr>
          <a:lstStyle/>
          <a:p>
            <a:pPr eaLnBrk="1" hangingPunct="1">
              <a:defRPr/>
            </a:pPr>
            <a:r>
              <a:rPr lang="en-US" b="1" dirty="0">
                <a:latin typeface="Arial" charset="0"/>
              </a:rPr>
              <a:t>A Receipt Spike</a:t>
            </a:r>
          </a:p>
          <a:p>
            <a:pPr eaLnBrk="1" hangingPunct="1">
              <a:defRPr/>
            </a:pPr>
            <a:r>
              <a:rPr lang="en-US" b="1" dirty="0">
                <a:latin typeface="Arial" charset="0"/>
              </a:rPr>
              <a:t>Originated from the practice of canceling debts by driving a spike through the certificate of debt, after which it could no longer be held against the debtor. </a:t>
            </a:r>
          </a:p>
          <a:p>
            <a:pPr eaLnBrk="1" hangingPunct="1">
              <a:defRPr/>
            </a:pPr>
            <a:endParaRPr lang="en-US" sz="2800" b="1" dirty="0"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04800" y="152400"/>
            <a:ext cx="11506200" cy="64008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E1CDF4-4138-4285-A3B8-190295ED0C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96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98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5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5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5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Text Box 5"/>
          <p:cNvSpPr txBox="1">
            <a:spLocks noChangeArrowheads="1"/>
          </p:cNvSpPr>
          <p:nvPr/>
        </p:nvSpPr>
        <p:spPr bwMode="auto">
          <a:xfrm>
            <a:off x="1143000" y="609601"/>
            <a:ext cx="9829800" cy="15696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i="1" dirty="0" err="1">
                <a:solidFill>
                  <a:schemeClr val="bg1"/>
                </a:solidFill>
              </a:rPr>
              <a:t>Cheirographon</a:t>
            </a:r>
            <a:r>
              <a:rPr lang="en-US" sz="3200" dirty="0">
                <a:solidFill>
                  <a:schemeClr val="bg1"/>
                </a:solidFill>
              </a:rPr>
              <a:t> means anything written by hand,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but can more specifically apply to a legal document, bond, or note of debt. </a:t>
            </a:r>
          </a:p>
        </p:txBody>
      </p:sp>
      <p:sp>
        <p:nvSpPr>
          <p:cNvPr id="163844" name="Text Box 6"/>
          <p:cNvSpPr txBox="1">
            <a:spLocks noChangeArrowheads="1"/>
          </p:cNvSpPr>
          <p:nvPr/>
        </p:nvSpPr>
        <p:spPr bwMode="auto">
          <a:xfrm>
            <a:off x="2286000" y="2514601"/>
            <a:ext cx="365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2800" u="sng"/>
          </a:p>
        </p:txBody>
      </p:sp>
      <p:sp>
        <p:nvSpPr>
          <p:cNvPr id="2" name="Rectangle 1"/>
          <p:cNvSpPr/>
          <p:nvPr/>
        </p:nvSpPr>
        <p:spPr bwMode="auto">
          <a:xfrm>
            <a:off x="533400" y="304800"/>
            <a:ext cx="11049000" cy="6172200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FFD072-094A-4A1B-A7F7-50ABFEE79CFA}"/>
              </a:ext>
            </a:extLst>
          </p:cNvPr>
          <p:cNvSpPr txBox="1"/>
          <p:nvPr/>
        </p:nvSpPr>
        <p:spPr>
          <a:xfrm>
            <a:off x="1333500" y="2422899"/>
            <a:ext cx="9525000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Paul is saying is, that by His death, Yahusha has justified us — brought us into alignment with His Law, His Torah, His instructions —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wi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 out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DC7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note of 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FFDC7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DC7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uilt or debt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that we owed as a result of our sins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</a:rPr>
              <a:t>.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8D669D-1B31-4FE6-83ED-53BF868802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97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135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8" name="Picture 2" descr="http://rockhay.tripod.com/worship/pics/bible-stack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7791" y="1676400"/>
            <a:ext cx="2362200" cy="266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04800"/>
            <a:ext cx="10896600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There are many Bible translations that have translated  </a:t>
            </a:r>
            <a:r>
              <a:rPr lang="en-US" sz="3600" b="1" dirty="0"/>
              <a:t>“Cheirographon </a:t>
            </a:r>
            <a:r>
              <a:rPr lang="en-US" sz="3600" b="1" dirty="0" err="1"/>
              <a:t>Tois</a:t>
            </a:r>
            <a:r>
              <a:rPr lang="en-US" sz="3600" b="1" dirty="0"/>
              <a:t> </a:t>
            </a:r>
            <a:r>
              <a:rPr lang="en-US" sz="3600" b="1" dirty="0" err="1"/>
              <a:t>Dogmasin</a:t>
            </a:r>
            <a:r>
              <a:rPr lang="en-US" sz="3600" b="1" dirty="0"/>
              <a:t>”</a:t>
            </a:r>
            <a:r>
              <a:rPr lang="en-US" sz="3600" dirty="0"/>
              <a:t> correctly!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1600200"/>
            <a:ext cx="7924800" cy="7694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Here are some examples: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7827E4D-D03A-4DE1-9296-577B7E0612C6}"/>
              </a:ext>
            </a:extLst>
          </p:cNvPr>
          <p:cNvSpPr txBox="1"/>
          <p:nvPr/>
        </p:nvSpPr>
        <p:spPr>
          <a:xfrm>
            <a:off x="457200" y="2514600"/>
            <a:ext cx="8458200" cy="1508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  <a:t>“He canceled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  <a:t>the record of the char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  <a:t>g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  <a:t>es a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  <a:t>g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  <a:t>ainst us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  <a:t> and took it away by nailing it to the cross.”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  <a:t>(New Living Translation)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15E85B-7407-4A54-A69F-F0DACD5FE2A1}"/>
              </a:ext>
            </a:extLst>
          </p:cNvPr>
          <p:cNvSpPr txBox="1"/>
          <p:nvPr/>
        </p:nvSpPr>
        <p:spPr>
          <a:xfrm>
            <a:off x="466060" y="4191000"/>
            <a:ext cx="9820940" cy="187743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en-US" sz="3200" b="1" dirty="0">
                <a:latin typeface="Garamond"/>
              </a:rPr>
              <a:t>“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  <a:t>Elohim wiped out 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  <a:t>the char</a:t>
            </a:r>
            <a:r>
              <a:rPr kumimoji="0" lang="en-US" sz="3200" b="1" i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  <a:t>g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  <a:t>es that were a</a:t>
            </a:r>
            <a:r>
              <a:rPr kumimoji="0" lang="en-US" sz="3200" b="1" i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  <a:t>g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  <a:t>ainst us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  <a:t> for disobeying the Law of Moses. He took them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  <a:t>away and nailed them to the cross.”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/>
                <a:ea typeface="+mn-ea"/>
                <a:cs typeface="+mn-cs"/>
              </a:rPr>
              <a:t>(Contemporary English Version)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D50F43-C958-4275-8A18-13AB074D61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4989421"/>
            <a:ext cx="7772400" cy="1792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66486D-F97D-4A9F-8EFC-B6EE28C764F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 txBox="1">
            <a:spLocks/>
          </p:cNvSpPr>
          <p:nvPr/>
        </p:nvSpPr>
        <p:spPr>
          <a:xfrm>
            <a:off x="115062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accent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2B8E66-D171-4A6F-9E57-37BA24EEB82D}" type="slidenum">
              <a:rPr lang="en-US" smtClean="0">
                <a:solidFill>
                  <a:srgbClr val="FFFF00"/>
                </a:solidFill>
              </a:rPr>
              <a:pPr algn="ctr">
                <a:defRPr/>
              </a:pPr>
              <a:t>98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0639074"/>
      </p:ext>
    </p:extLst>
  </p:cSld>
  <p:clrMapOvr>
    <a:masterClrMapping/>
  </p:clrMapOvr>
  <p:transition spd="slow" advTm="164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Bible-O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1524000" y="1676400"/>
            <a:ext cx="8966200" cy="20621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3200" b="1" dirty="0"/>
              <a:t>“having canceled </a:t>
            </a:r>
            <a:r>
              <a:rPr lang="en-US" sz="3200" b="1" u="sng" dirty="0"/>
              <a:t>the char</a:t>
            </a:r>
            <a:r>
              <a:rPr lang="en-US" sz="3200" b="1" dirty="0"/>
              <a:t>g</a:t>
            </a:r>
            <a:r>
              <a:rPr lang="en-US" sz="3200" b="1" u="sng" dirty="0"/>
              <a:t>e of our le</a:t>
            </a:r>
            <a:r>
              <a:rPr lang="en-US" sz="3200" b="1" dirty="0"/>
              <a:t>g</a:t>
            </a:r>
            <a:r>
              <a:rPr lang="en-US" sz="3200" b="1" u="sng" dirty="0"/>
              <a:t>al indebtedness</a:t>
            </a:r>
            <a:r>
              <a:rPr lang="en-US" sz="3200" b="1" dirty="0"/>
              <a:t>, which stood against us and condemned us; he has taken it away, </a:t>
            </a:r>
            <a:br>
              <a:rPr lang="en-US" sz="3200" b="1" dirty="0"/>
            </a:br>
            <a:r>
              <a:rPr lang="en-US" sz="3200" b="1" dirty="0"/>
              <a:t>nailing it to the cross.” </a:t>
            </a:r>
            <a:r>
              <a:rPr lang="en-US" sz="2800" i="1" dirty="0"/>
              <a:t>(Today's NIV)</a:t>
            </a:r>
          </a:p>
        </p:txBody>
      </p:sp>
      <p:sp>
        <p:nvSpPr>
          <p:cNvPr id="506884" name="WordArt 4"/>
          <p:cNvSpPr>
            <a:spLocks noChangeArrowheads="1" noChangeShapeType="1" noTextEdit="1"/>
          </p:cNvSpPr>
          <p:nvPr/>
        </p:nvSpPr>
        <p:spPr bwMode="auto">
          <a:xfrm>
            <a:off x="2438400" y="4419599"/>
            <a:ext cx="8717098" cy="7334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2"/>
                </a:solidFill>
                <a:latin typeface="Arial Black"/>
              </a:rPr>
              <a:t> The charge of our legal indebtedness.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018388-0184-4DC4-BB38-307D2075AC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9795"/>
            <a:ext cx="2103302" cy="51820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xmlns="" id="{C2AC5204-CB11-4E5C-B82C-4BBAF1DE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249388"/>
            <a:ext cx="533400" cy="456212"/>
          </a:xfrm>
          <a:prstGeom prst="ellipse">
            <a:avLst/>
          </a:prstGeom>
          <a:solidFill>
            <a:srgbClr val="002060"/>
          </a:solidFill>
        </p:spPr>
        <p:txBody>
          <a:bodyPr/>
          <a:lstStyle/>
          <a:p>
            <a:pPr algn="ctr">
              <a:defRPr/>
            </a:pPr>
            <a:fld id="{E82B8E66-D171-4A6F-9E57-37BA24EEB82D}" type="slidenum">
              <a:rPr lang="en-US" sz="1200" smtClean="0">
                <a:solidFill>
                  <a:srgbClr val="FFFF00"/>
                </a:solidFill>
              </a:rPr>
              <a:pPr algn="ctr">
                <a:defRPr/>
              </a:pPr>
              <a:t>99</a:t>
            </a:fld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249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88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7.2|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7.9|7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7.9|7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|5.2|4|4.3|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7.5|6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6.6|4.5|2.7|3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6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2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6.9|10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6|3.2|2.5|3|2.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8.7|5.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2|7.5|6|9.7|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.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6.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2.2|14.1|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5|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|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6"/>
</p:tagLst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446C221D-F63F-4DD8-B509-CFE168687BF2}"/>
    </a:ext>
  </a:extLst>
</a:theme>
</file>

<file path=ppt/theme/theme19.xml><?xml version="1.0" encoding="utf-8"?>
<a:theme xmlns:a="http://schemas.openxmlformats.org/drawingml/2006/main" name="1_Basis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Basis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446C221D-F63F-4DD8-B509-CFE168687BF2}"/>
    </a:ext>
  </a:extLst>
</a:theme>
</file>

<file path=ppt/theme/theme21.xml><?xml version="1.0" encoding="utf-8"?>
<a:theme xmlns:a="http://schemas.openxmlformats.org/drawingml/2006/main" name="4_Basis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446C221D-F63F-4DD8-B509-CFE168687BF2}"/>
    </a:ext>
  </a:extLst>
</a:theme>
</file>

<file path=ppt/theme/theme22.xml><?xml version="1.0" encoding="utf-8"?>
<a:theme xmlns:a="http://schemas.openxmlformats.org/drawingml/2006/main" name="3_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D9D01AC2-EE7D-4E49-99EE-8E62E4E7E8A7}"/>
    </a:ext>
  </a:extLst>
</a:theme>
</file>

<file path=ppt/theme/theme23.xml><?xml version="1.0" encoding="utf-8"?>
<a:theme xmlns:a="http://schemas.openxmlformats.org/drawingml/2006/main" name="6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ppt/theme/theme24.xml><?xml version="1.0" encoding="utf-8"?>
<a:theme xmlns:a="http://schemas.openxmlformats.org/drawingml/2006/main" name="5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2502</TotalTime>
  <Words>3759</Words>
  <Application>Microsoft Office PowerPoint</Application>
  <PresentationFormat>Custom</PresentationFormat>
  <Paragraphs>530</Paragraphs>
  <Slides>133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24</vt:i4>
      </vt:variant>
      <vt:variant>
        <vt:lpstr>Slide Titles</vt:lpstr>
      </vt:variant>
      <vt:variant>
        <vt:i4>133</vt:i4>
      </vt:variant>
    </vt:vector>
  </HeadingPairs>
  <TitlesOfParts>
    <vt:vector size="157" baseType="lpstr">
      <vt:lpstr>Textured</vt:lpstr>
      <vt:lpstr>Default Design</vt:lpstr>
      <vt:lpstr>Stream</vt:lpstr>
      <vt:lpstr>Beam</vt:lpstr>
      <vt:lpstr>Orbit</vt:lpstr>
      <vt:lpstr>Slit</vt:lpstr>
      <vt:lpstr>1_Default Design</vt:lpstr>
      <vt:lpstr>2_Default Design</vt:lpstr>
      <vt:lpstr>Technic</vt:lpstr>
      <vt:lpstr>3_Default Design</vt:lpstr>
      <vt:lpstr>4_Default Design</vt:lpstr>
      <vt:lpstr>5_Default Design</vt:lpstr>
      <vt:lpstr>6_Default Design</vt:lpstr>
      <vt:lpstr>7_Default Design</vt:lpstr>
      <vt:lpstr>9_Default Design</vt:lpstr>
      <vt:lpstr>11_Default Design</vt:lpstr>
      <vt:lpstr>12_Default Design</vt:lpstr>
      <vt:lpstr>Basis</vt:lpstr>
      <vt:lpstr>1_Basis</vt:lpstr>
      <vt:lpstr>2_Basis</vt:lpstr>
      <vt:lpstr>4_Basis</vt:lpstr>
      <vt:lpstr>3_Basis</vt:lpstr>
      <vt:lpstr>6_Basis</vt:lpstr>
      <vt:lpstr>5_Basis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Yahusha gives the same warning!</vt:lpstr>
      <vt:lpstr>Someone is out to deceive us:</vt:lpstr>
      <vt:lpstr>2 Corinthians 11:14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Here is the sequence: (Note:  words in parenthesis are added.)</vt:lpstr>
      <vt:lpstr>#1.  2 Chronicles 2:4</vt:lpstr>
      <vt:lpstr>#2.  2 Chronicles 8:13</vt:lpstr>
      <vt:lpstr>#3.  2 Chronicles 31:3</vt:lpstr>
      <vt:lpstr>#4.  Nehemiah 10:33</vt:lpstr>
      <vt:lpstr>#5.  Ezekiel 45:17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read Colossians 2:16 again:</vt:lpstr>
      <vt:lpstr>PowerPoint Presentation</vt:lpstr>
      <vt:lpstr>In this verse Paul is talking about: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problem with this theory is:</vt:lpstr>
      <vt:lpstr>What are the consequences of  this kind of reasoning?</vt:lpstr>
      <vt:lpstr>PowerPoint Presentation</vt:lpstr>
      <vt:lpstr>Cheirographon Tois Dogmasin</vt:lpstr>
      <vt:lpstr>PowerPoint Presentation</vt:lpstr>
      <vt:lpstr>PowerPoint Presentation</vt:lpstr>
      <vt:lpstr>Handwriting = Cheirographon</vt:lpstr>
      <vt:lpstr>Handwriting = Cheirographon</vt:lpstr>
      <vt:lpstr>Where did this word come from?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repeat it again... </vt:lpstr>
      <vt:lpstr>PowerPoint Presentation</vt:lpstr>
      <vt:lpstr>PowerPoint Presentation</vt:lpstr>
      <vt:lpstr> This is brought out in Colossians 2:17!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other literature the “powers” are explained:</vt:lpstr>
      <vt:lpstr>At any rate, the principalities and powers are the enemies.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Walter Tschoepe</dc:creator>
  <cp:lastModifiedBy>Rae</cp:lastModifiedBy>
  <cp:revision>127</cp:revision>
  <dcterms:created xsi:type="dcterms:W3CDTF">2020-10-19T02:26:27Z</dcterms:created>
  <dcterms:modified xsi:type="dcterms:W3CDTF">2021-09-11T20:21:49Z</dcterms:modified>
</cp:coreProperties>
</file>